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Nunito SemiBold"/>
      <p:regular r:id="rId30"/>
      <p:bold r:id="rId31"/>
      <p:italic r:id="rId32"/>
      <p:boldItalic r:id="rId33"/>
    </p:embeddedFon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ri Zlotoff"/>
  <p:cmAuthor clrIdx="1" id="1" initials="" lastIdx="2"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E23430-728B-4674-8A44-426B9B479EDB}">
  <a:tblStyle styleId="{C7E23430-728B-4674-8A44-426B9B479E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674426-2C2B-47EE-B04F-3E7520BEA2D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5.xml"/><Relationship Id="rId33" Type="http://schemas.openxmlformats.org/officeDocument/2006/relationships/font" Target="fonts/NunitoSemiBold-boldItalic.fntdata"/><Relationship Id="rId10" Type="http://schemas.openxmlformats.org/officeDocument/2006/relationships/slide" Target="slides/slide4.xml"/><Relationship Id="rId32" Type="http://schemas.openxmlformats.org/officeDocument/2006/relationships/font" Target="fonts/NunitoSemiBold-italic.fntdata"/><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1-08T09:46:15.357">
    <p:pos x="1283" y="622"/>
    <p:text>Can a sales rep click on the name and have it automatically bring up the customer's phone number in the phone app so that they can call directly?</p:text>
  </p:cm>
  <p:cm authorId="1" idx="1" dt="2020-01-07T09:27:35.121">
    <p:pos x="1283" y="622"/>
    <p:text>Phone number is clickable and opens the dialer</p:text>
  </p:cm>
  <p:cm authorId="0" idx="2" dt="2020-01-07T11:17:44.381">
    <p:pos x="1283" y="622"/>
    <p:text>Is there any way to track this?</p:text>
  </p:cm>
  <p:cm authorId="1" idx="2" dt="2020-01-08T09:46:15.357">
    <p:pos x="1283" y="622"/>
    <p:text>We could set up analytics to track when the CSRs actually use this but we cannot guarantee that a click on the button actually led to conversation with a customer.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dcc6fbac-6fbd-4dc4-6daf-b0c91c62e5fa-aaf7/?fullscree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d16a63c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p:txBody>
      </p:sp>
      <p:sp>
        <p:nvSpPr>
          <p:cNvPr id="258" name="Google Shape;258;g6d16a63c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d66ab364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a:p>
        </p:txBody>
      </p:sp>
      <p:sp>
        <p:nvSpPr>
          <p:cNvPr id="269" name="Google Shape;269;g6d66ab36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d4c42859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a:p>
        </p:txBody>
      </p:sp>
      <p:sp>
        <p:nvSpPr>
          <p:cNvPr id="280" name="Google Shape;280;g6d4c42859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c410c4be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a:p>
        </p:txBody>
      </p:sp>
      <p:sp>
        <p:nvSpPr>
          <p:cNvPr id="290" name="Google Shape;290;g6c410c4be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d16a63c7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a:p>
        </p:txBody>
      </p:sp>
      <p:sp>
        <p:nvSpPr>
          <p:cNvPr id="301" name="Google Shape;301;g6d16a63c7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d4c42859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a:p>
        </p:txBody>
      </p:sp>
      <p:sp>
        <p:nvSpPr>
          <p:cNvPr id="312" name="Google Shape;312;g6d4c42859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c410c4be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c410c4be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6c410c4be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6dd698c8e1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dd698c8e1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g6dd698c8e1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6587c4f76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587c4f76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6587c4f76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6587c4f76f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587c4f76f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g6587c4f76f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6b7d8948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b7d8948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g6b7d8948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f057c58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f057c589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g6f057c589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6f1bf939d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f1bf939d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g6f1bf939d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587c4f76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587c4f76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791a5f04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4791a5f0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587c4f76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587c4f7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d4c42859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33" name="Google Shape;233;g6d4c42859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d4c428594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41" name="Google Shape;241;g6d4c428594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587c4f76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587c4f76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6587c4f76f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7.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spreadsheets/d/1S4VzHTZIVsqI0SeMHIF815PiP_qs7nEEnhMmHeKKtwU/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QCrQbD-Fz2ESfNkUcXP2eB4Bo5vgKhOx5-Bycs3b1gw/edit#gid=1943817532" TargetMode="External"/><Relationship Id="rId4" Type="http://schemas.openxmlformats.org/officeDocument/2006/relationships/hyperlink" Target="https://docs.google.com/spreadsheets/d/1QCrQbD-Fz2ESfNkUcXP2eB4Bo5vgKhOx5-Bycs3b1gw/edit#gid=1943817532" TargetMode="External"/><Relationship Id="rId5" Type="http://schemas.openxmlformats.org/officeDocument/2006/relationships/hyperlink" Target="https://docs.google.com/spreadsheets/d/1QCrQbD-Fz2ESfNkUcXP2eB4Bo5vgKhOx5-Bycs3b1gw/edit#gid=194381753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docs.google.com/document/d/19YT9JyRO-G-F3K-U738_L42N2797vPjWup8pVJ5kYXU/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740525" y="3005075"/>
            <a:ext cx="53073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MyKoko (Sales) App Improvements</a:t>
            </a:r>
            <a:endParaRPr/>
          </a:p>
        </p:txBody>
      </p:sp>
      <p:sp>
        <p:nvSpPr>
          <p:cNvPr id="166" name="Google Shape;166;p19"/>
          <p:cNvSpPr txBox="1"/>
          <p:nvPr>
            <p:ph idx="4294967295"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Q1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1" name="Google Shape;261;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a:t>
            </a:r>
            <a:r>
              <a:rPr lang="en-US"/>
              <a:t>(Customer Order Segmentation)</a:t>
            </a:r>
            <a:endParaRPr/>
          </a:p>
        </p:txBody>
      </p:sp>
      <p:sp>
        <p:nvSpPr>
          <p:cNvPr id="262" name="Google Shape;262;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3" name="Google Shape;263;p28"/>
          <p:cNvPicPr preferRelativeResize="0"/>
          <p:nvPr/>
        </p:nvPicPr>
        <p:blipFill rotWithShape="1">
          <a:blip r:embed="rId4">
            <a:alphaModFix/>
          </a:blip>
          <a:srcRect b="0" l="36564" r="36564" t="0"/>
          <a:stretch/>
        </p:blipFill>
        <p:spPr>
          <a:xfrm>
            <a:off x="2742949" y="1087575"/>
            <a:ext cx="2773404" cy="4930502"/>
          </a:xfrm>
          <a:prstGeom prst="rect">
            <a:avLst/>
          </a:prstGeom>
          <a:noFill/>
          <a:ln>
            <a:noFill/>
          </a:ln>
          <a:effectLst>
            <a:outerShdw blurRad="57150" rotWithShape="0" algn="bl" dir="5400000" dist="19050">
              <a:srgbClr val="000000">
                <a:alpha val="50000"/>
              </a:srgbClr>
            </a:outerShdw>
          </a:effectLst>
        </p:spPr>
      </p:pic>
      <p:sp>
        <p:nvSpPr>
          <p:cNvPr id="264" name="Google Shape;264;p28"/>
          <p:cNvSpPr txBox="1"/>
          <p:nvPr/>
        </p:nvSpPr>
        <p:spPr>
          <a:xfrm>
            <a:off x="297350" y="1239975"/>
            <a:ext cx="2220300" cy="465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Order Lists (segmented)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Users can view the orders in 4 main categories: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Leads: new customers signed up but have not saved</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Saving: latest saving top-ups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Paid: latest paid orders (full payment)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Sales: latest sales (fulfillment)</a:t>
            </a:r>
            <a:endParaRPr>
              <a:latin typeface="Nunito SemiBold"/>
              <a:ea typeface="Nunito SemiBold"/>
              <a:cs typeface="Nunito SemiBold"/>
              <a:sym typeface="Nunito SemiBold"/>
            </a:endParaRPr>
          </a:p>
        </p:txBody>
      </p:sp>
      <p:sp>
        <p:nvSpPr>
          <p:cNvPr id="265" name="Google Shape;265;p28"/>
          <p:cNvSpPr txBox="1"/>
          <p:nvPr/>
        </p:nvSpPr>
        <p:spPr>
          <a:xfrm>
            <a:off x="6049600" y="1173400"/>
            <a:ext cx="2666100" cy="493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Each Customer Order Lists:</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Users can view customer orders under each date:</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Ability to collapse and expand the customer orders under each date.</a:t>
            </a:r>
            <a:endParaRPr>
              <a:solidFill>
                <a:schemeClr val="dk1"/>
              </a:solidFill>
              <a:latin typeface="Nunito SemiBold"/>
              <a:ea typeface="Nunito SemiBold"/>
              <a:cs typeface="Nunito SemiBold"/>
              <a:sym typeface="Nunito SemiBold"/>
            </a:endParaRPr>
          </a:p>
          <a:p>
            <a:pPr indent="0" lvl="0" marL="45720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Users can follow up with customers:</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Tap on the phone number to open the call feature on their phone</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Can also view the details of each customer’s top ups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66" name="Google Shape;266;p28"/>
          <p:cNvPicPr preferRelativeResize="0"/>
          <p:nvPr/>
        </p:nvPicPr>
        <p:blipFill rotWithShape="1">
          <a:blip r:embed="rId5">
            <a:alphaModFix/>
          </a:blip>
          <a:srcRect b="0" l="1209" r="1209" t="0"/>
          <a:stretch/>
        </p:blipFill>
        <p:spPr>
          <a:xfrm>
            <a:off x="8874425" y="1087552"/>
            <a:ext cx="2666179" cy="47399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2" name="Google Shape;272;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(Customer Order Filter)</a:t>
            </a:r>
            <a:endParaRPr/>
          </a:p>
        </p:txBody>
      </p:sp>
      <p:sp>
        <p:nvSpPr>
          <p:cNvPr id="273" name="Google Shape;27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4" name="Google Shape;274;p29"/>
          <p:cNvPicPr preferRelativeResize="0"/>
          <p:nvPr/>
        </p:nvPicPr>
        <p:blipFill rotWithShape="1">
          <a:blip r:embed="rId4">
            <a:alphaModFix/>
          </a:blip>
          <a:srcRect b="0" l="36564" r="36564" t="0"/>
          <a:stretch/>
        </p:blipFill>
        <p:spPr>
          <a:xfrm>
            <a:off x="8798400" y="1059075"/>
            <a:ext cx="2788202" cy="4956810"/>
          </a:xfrm>
          <a:prstGeom prst="rect">
            <a:avLst/>
          </a:prstGeom>
          <a:noFill/>
          <a:ln>
            <a:noFill/>
          </a:ln>
          <a:effectLst>
            <a:outerShdw blurRad="57150" rotWithShape="0" algn="bl" dir="5400000" dist="19050">
              <a:srgbClr val="000000">
                <a:alpha val="50000"/>
              </a:srgbClr>
            </a:outerShdw>
          </a:effectLst>
        </p:spPr>
      </p:pic>
      <p:pic>
        <p:nvPicPr>
          <p:cNvPr id="275" name="Google Shape;275;p29"/>
          <p:cNvPicPr preferRelativeResize="0"/>
          <p:nvPr/>
        </p:nvPicPr>
        <p:blipFill rotWithShape="1">
          <a:blip r:embed="rId5">
            <a:alphaModFix/>
          </a:blip>
          <a:srcRect b="0" l="36563" r="36565" t="0"/>
          <a:stretch/>
        </p:blipFill>
        <p:spPr>
          <a:xfrm>
            <a:off x="2485074" y="1059075"/>
            <a:ext cx="2859428" cy="5083500"/>
          </a:xfrm>
          <a:prstGeom prst="rect">
            <a:avLst/>
          </a:prstGeom>
          <a:noFill/>
          <a:ln>
            <a:noFill/>
          </a:ln>
          <a:effectLst>
            <a:outerShdw blurRad="57150" rotWithShape="0" algn="bl" dir="5400000" dist="19050">
              <a:srgbClr val="000000">
                <a:alpha val="50000"/>
              </a:srgbClr>
            </a:outerShdw>
          </a:effectLst>
        </p:spPr>
      </p:pic>
      <p:sp>
        <p:nvSpPr>
          <p:cNvPr id="276" name="Google Shape;276;p29"/>
          <p:cNvSpPr txBox="1"/>
          <p:nvPr/>
        </p:nvSpPr>
        <p:spPr>
          <a:xfrm>
            <a:off x="169900" y="1087575"/>
            <a:ext cx="2347800" cy="523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Filter Functionality</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Users can filter to view:</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The category of the order (lead, saving, paid, etc)</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Specific dates/range of dates</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77" name="Google Shape;277;p29"/>
          <p:cNvSpPr txBox="1"/>
          <p:nvPr/>
        </p:nvSpPr>
        <p:spPr>
          <a:xfrm>
            <a:off x="5662675" y="1135275"/>
            <a:ext cx="2788200" cy="508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Filter Date Picker:</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Date ranges will be auto-populated to the last 2 week date range</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Tapping on the dates will open a single calendar with the selected date ranges highlighted </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The calendar also indicates the number of days selected, eg. 19 days.</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3" name="Google Shape;283;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(Customer Order Filter - Applied)</a:t>
            </a:r>
            <a:endParaRPr/>
          </a:p>
        </p:txBody>
      </p:sp>
      <p:sp>
        <p:nvSpPr>
          <p:cNvPr id="284" name="Google Shape;28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5" name="Google Shape;285;p30"/>
          <p:cNvPicPr preferRelativeResize="0"/>
          <p:nvPr/>
        </p:nvPicPr>
        <p:blipFill rotWithShape="1">
          <a:blip r:embed="rId4">
            <a:alphaModFix/>
          </a:blip>
          <a:srcRect b="0" l="37522" r="37525" t="0"/>
          <a:stretch/>
        </p:blipFill>
        <p:spPr>
          <a:xfrm>
            <a:off x="4439075" y="1198625"/>
            <a:ext cx="2788202" cy="4956809"/>
          </a:xfrm>
          <a:prstGeom prst="rect">
            <a:avLst/>
          </a:prstGeom>
          <a:noFill/>
          <a:ln>
            <a:noFill/>
          </a:ln>
          <a:effectLst>
            <a:outerShdw blurRad="57150" rotWithShape="0" algn="bl" dir="5400000" dist="19050">
              <a:srgbClr val="000000">
                <a:alpha val="50000"/>
              </a:srgbClr>
            </a:outerShdw>
          </a:effectLst>
        </p:spPr>
      </p:pic>
      <p:sp>
        <p:nvSpPr>
          <p:cNvPr id="286" name="Google Shape;286;p30"/>
          <p:cNvSpPr txBox="1"/>
          <p:nvPr/>
        </p:nvSpPr>
        <p:spPr>
          <a:xfrm>
            <a:off x="399325" y="1135275"/>
            <a:ext cx="3832800" cy="508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Applied </a:t>
            </a:r>
            <a:r>
              <a:rPr lang="en-US">
                <a:latin typeface="Nunito SemiBold"/>
                <a:ea typeface="Nunito SemiBold"/>
                <a:cs typeface="Nunito SemiBold"/>
                <a:sym typeface="Nunito SemiBold"/>
              </a:rPr>
              <a:t>Filter:</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Shows orders within a particular category (leads, saving, etc), within the specified date range.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Similar to the view of orders under the segmented lists, when the filter is applied: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Users can view orders under each date of activity:</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Ability to collapse and expand the customer orders under each date.</a:t>
            </a:r>
            <a:endParaRPr>
              <a:solidFill>
                <a:schemeClr val="dk1"/>
              </a:solidFill>
              <a:latin typeface="Nunito SemiBold"/>
              <a:ea typeface="Nunito SemiBold"/>
              <a:cs typeface="Nunito SemiBold"/>
              <a:sym typeface="Nunito SemiBold"/>
            </a:endParaRPr>
          </a:p>
          <a:p>
            <a:pPr indent="0" lvl="0" marL="45720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Users can follow up with customers:</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Tap on the phone number to open the call feature on their phone</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Can also view the details of each customer’s top ups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87" name="Google Shape;287;p30"/>
          <p:cNvPicPr preferRelativeResize="0"/>
          <p:nvPr/>
        </p:nvPicPr>
        <p:blipFill rotWithShape="1">
          <a:blip r:embed="rId5">
            <a:alphaModFix/>
          </a:blip>
          <a:srcRect b="0" l="0" r="0" t="0"/>
          <a:stretch/>
        </p:blipFill>
        <p:spPr>
          <a:xfrm>
            <a:off x="7631950" y="1936725"/>
            <a:ext cx="4390425" cy="1467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3" name="Google Shape;293;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(Navigation and UI)</a:t>
            </a:r>
            <a:endParaRPr/>
          </a:p>
        </p:txBody>
      </p:sp>
      <p:sp>
        <p:nvSpPr>
          <p:cNvPr id="294" name="Google Shape;294;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5" name="Google Shape;295;p31"/>
          <p:cNvPicPr preferRelativeResize="0"/>
          <p:nvPr/>
        </p:nvPicPr>
        <p:blipFill rotWithShape="1">
          <a:blip r:embed="rId4">
            <a:alphaModFix/>
          </a:blip>
          <a:srcRect b="0" l="36564" r="36564" t="0"/>
          <a:stretch/>
        </p:blipFill>
        <p:spPr>
          <a:xfrm>
            <a:off x="2586949" y="1074849"/>
            <a:ext cx="2919101" cy="5189525"/>
          </a:xfrm>
          <a:prstGeom prst="rect">
            <a:avLst/>
          </a:prstGeom>
          <a:noFill/>
          <a:ln>
            <a:noFill/>
          </a:ln>
          <a:effectLst>
            <a:outerShdw blurRad="57150" rotWithShape="0" algn="bl" dir="5400000" dist="19050">
              <a:srgbClr val="000000">
                <a:alpha val="50000"/>
              </a:srgbClr>
            </a:outerShdw>
          </a:effectLst>
        </p:spPr>
      </p:pic>
      <p:pic>
        <p:nvPicPr>
          <p:cNvPr id="296" name="Google Shape;296;p31"/>
          <p:cNvPicPr preferRelativeResize="0"/>
          <p:nvPr/>
        </p:nvPicPr>
        <p:blipFill rotWithShape="1">
          <a:blip r:embed="rId5">
            <a:alphaModFix/>
          </a:blip>
          <a:srcRect b="0" l="37525" r="37522" t="0"/>
          <a:stretch/>
        </p:blipFill>
        <p:spPr>
          <a:xfrm>
            <a:off x="8635659" y="1180150"/>
            <a:ext cx="2859844" cy="5084225"/>
          </a:xfrm>
          <a:prstGeom prst="rect">
            <a:avLst/>
          </a:prstGeom>
          <a:noFill/>
          <a:ln>
            <a:noFill/>
          </a:ln>
          <a:effectLst>
            <a:outerShdw blurRad="57150" rotWithShape="0" algn="bl" dir="5400000" dist="19050">
              <a:srgbClr val="000000">
                <a:alpha val="50000"/>
              </a:srgbClr>
            </a:outerShdw>
          </a:effectLst>
        </p:spPr>
      </p:pic>
      <p:sp>
        <p:nvSpPr>
          <p:cNvPr id="297" name="Google Shape;297;p31"/>
          <p:cNvSpPr txBox="1"/>
          <p:nvPr/>
        </p:nvSpPr>
        <p:spPr>
          <a:xfrm>
            <a:off x="523575" y="1225500"/>
            <a:ext cx="1700700" cy="482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Home Screen (centralised)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Users can navigate to key parts of the app from the home screen directly</a:t>
            </a:r>
            <a:endParaRPr>
              <a:latin typeface="Nunito SemiBold"/>
              <a:ea typeface="Nunito SemiBold"/>
              <a:cs typeface="Nunito SemiBold"/>
              <a:sym typeface="Nunito SemiBold"/>
            </a:endParaRPr>
          </a:p>
        </p:txBody>
      </p:sp>
      <p:sp>
        <p:nvSpPr>
          <p:cNvPr id="298" name="Google Shape;298;p31"/>
          <p:cNvSpPr txBox="1"/>
          <p:nvPr/>
        </p:nvSpPr>
        <p:spPr>
          <a:xfrm>
            <a:off x="6472900" y="1225500"/>
            <a:ext cx="1949400" cy="482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Make Money Screen (UI updates)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More information on how users can make money, including amounts.</a:t>
            </a:r>
            <a:endParaRPr>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4" name="Google Shape;304;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(Copy Edits)</a:t>
            </a:r>
            <a:endParaRPr/>
          </a:p>
        </p:txBody>
      </p:sp>
      <p:sp>
        <p:nvSpPr>
          <p:cNvPr id="305" name="Google Shape;305;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06" name="Google Shape;306;p32"/>
          <p:cNvPicPr preferRelativeResize="0"/>
          <p:nvPr/>
        </p:nvPicPr>
        <p:blipFill rotWithShape="1">
          <a:blip r:embed="rId4">
            <a:alphaModFix/>
          </a:blip>
          <a:srcRect b="4489" l="524" r="524" t="0"/>
          <a:stretch/>
        </p:blipFill>
        <p:spPr>
          <a:xfrm>
            <a:off x="5385050" y="3897975"/>
            <a:ext cx="3651999" cy="2203175"/>
          </a:xfrm>
          <a:prstGeom prst="rect">
            <a:avLst/>
          </a:prstGeom>
          <a:noFill/>
          <a:ln>
            <a:noFill/>
          </a:ln>
          <a:effectLst>
            <a:outerShdw blurRad="57150" rotWithShape="0" algn="bl" dir="5400000" dist="19050">
              <a:srgbClr val="000000">
                <a:alpha val="50000"/>
              </a:srgbClr>
            </a:outerShdw>
          </a:effectLst>
        </p:spPr>
      </p:pic>
      <p:sp>
        <p:nvSpPr>
          <p:cNvPr id="307" name="Google Shape;307;p32"/>
          <p:cNvSpPr txBox="1"/>
          <p:nvPr/>
        </p:nvSpPr>
        <p:spPr>
          <a:xfrm>
            <a:off x="3876925" y="1462300"/>
            <a:ext cx="3475500" cy="78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Nunito SemiBold"/>
                <a:ea typeface="Nunito SemiBold"/>
                <a:cs typeface="Nunito SemiBold"/>
                <a:sym typeface="Nunito SemiBold"/>
              </a:rPr>
              <a:t>Home Screen &amp; </a:t>
            </a:r>
            <a:r>
              <a:rPr lang="en-US" sz="1700">
                <a:latin typeface="Nunito SemiBold"/>
                <a:ea typeface="Nunito SemiBold"/>
                <a:cs typeface="Nunito SemiBold"/>
                <a:sym typeface="Nunito SemiBold"/>
              </a:rPr>
              <a:t>Make Money Screen</a:t>
            </a:r>
            <a:endParaRPr sz="1700">
              <a:latin typeface="Nunito SemiBold"/>
              <a:ea typeface="Nunito SemiBold"/>
              <a:cs typeface="Nunito SemiBold"/>
              <a:sym typeface="Nunito SemiBold"/>
            </a:endParaRPr>
          </a:p>
        </p:txBody>
      </p:sp>
      <p:pic>
        <p:nvPicPr>
          <p:cNvPr id="308" name="Google Shape;308;p32"/>
          <p:cNvPicPr preferRelativeResize="0"/>
          <p:nvPr/>
        </p:nvPicPr>
        <p:blipFill rotWithShape="1">
          <a:blip r:embed="rId5">
            <a:alphaModFix/>
          </a:blip>
          <a:srcRect b="-13656" l="-3971" r="-3648" t="-13975"/>
          <a:stretch/>
        </p:blipFill>
        <p:spPr>
          <a:xfrm>
            <a:off x="214875" y="2524213"/>
            <a:ext cx="4877000" cy="3080426"/>
          </a:xfrm>
          <a:prstGeom prst="rect">
            <a:avLst/>
          </a:prstGeom>
          <a:noFill/>
          <a:ln>
            <a:noFill/>
          </a:ln>
          <a:effectLst>
            <a:outerShdw blurRad="57150" rotWithShape="0" algn="bl" dir="5400000" dist="19050">
              <a:srgbClr val="000000">
                <a:alpha val="50000"/>
              </a:srgbClr>
            </a:outerShdw>
          </a:effectLst>
        </p:spPr>
      </p:pic>
      <p:pic>
        <p:nvPicPr>
          <p:cNvPr id="309" name="Google Shape;309;p32"/>
          <p:cNvPicPr preferRelativeResize="0"/>
          <p:nvPr/>
        </p:nvPicPr>
        <p:blipFill rotWithShape="1">
          <a:blip r:embed="rId6">
            <a:alphaModFix/>
          </a:blip>
          <a:srcRect b="893" l="0" r="2562" t="893"/>
          <a:stretch/>
        </p:blipFill>
        <p:spPr>
          <a:xfrm>
            <a:off x="8071200" y="1264688"/>
            <a:ext cx="3699900" cy="2398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5" name="Google Shape;315;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 (Copy Edits)</a:t>
            </a:r>
            <a:endParaRPr/>
          </a:p>
        </p:txBody>
      </p:sp>
      <p:sp>
        <p:nvSpPr>
          <p:cNvPr id="316" name="Google Shape;316;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17" name="Google Shape;317;p33"/>
          <p:cNvPicPr preferRelativeResize="0"/>
          <p:nvPr/>
        </p:nvPicPr>
        <p:blipFill rotWithShape="1">
          <a:blip r:embed="rId4">
            <a:alphaModFix/>
          </a:blip>
          <a:srcRect b="0" l="0" r="5419" t="0"/>
          <a:stretch/>
        </p:blipFill>
        <p:spPr>
          <a:xfrm>
            <a:off x="738575" y="2183900"/>
            <a:ext cx="4657324" cy="2773075"/>
          </a:xfrm>
          <a:prstGeom prst="rect">
            <a:avLst/>
          </a:prstGeom>
          <a:noFill/>
          <a:ln>
            <a:noFill/>
          </a:ln>
          <a:effectLst>
            <a:outerShdw blurRad="57150" rotWithShape="0" algn="bl" dir="5400000" dist="19050">
              <a:srgbClr val="000000">
                <a:alpha val="50000"/>
              </a:srgbClr>
            </a:outerShdw>
          </a:effectLst>
        </p:spPr>
      </p:pic>
      <p:pic>
        <p:nvPicPr>
          <p:cNvPr id="318" name="Google Shape;318;p33"/>
          <p:cNvPicPr preferRelativeResize="0"/>
          <p:nvPr/>
        </p:nvPicPr>
        <p:blipFill rotWithShape="1">
          <a:blip r:embed="rId5">
            <a:alphaModFix/>
          </a:blip>
          <a:srcRect b="0" l="0" r="0" t="0"/>
          <a:stretch/>
        </p:blipFill>
        <p:spPr>
          <a:xfrm>
            <a:off x="6865712" y="2183925"/>
            <a:ext cx="4390400" cy="878074"/>
          </a:xfrm>
          <a:prstGeom prst="rect">
            <a:avLst/>
          </a:prstGeom>
          <a:noFill/>
          <a:ln>
            <a:noFill/>
          </a:ln>
          <a:effectLst>
            <a:outerShdw blurRad="57150" rotWithShape="0" algn="bl" dir="5400000" dist="19050">
              <a:srgbClr val="000000">
                <a:alpha val="50000"/>
              </a:srgbClr>
            </a:outerShdw>
          </a:effectLst>
        </p:spPr>
      </p:pic>
      <p:pic>
        <p:nvPicPr>
          <p:cNvPr id="319" name="Google Shape;319;p33"/>
          <p:cNvPicPr preferRelativeResize="0"/>
          <p:nvPr/>
        </p:nvPicPr>
        <p:blipFill rotWithShape="1">
          <a:blip r:embed="rId6">
            <a:alphaModFix/>
          </a:blip>
          <a:srcRect b="0" l="0" r="1448" t="0"/>
          <a:stretch/>
        </p:blipFill>
        <p:spPr>
          <a:xfrm>
            <a:off x="6829100" y="3581250"/>
            <a:ext cx="4390425" cy="1051375"/>
          </a:xfrm>
          <a:prstGeom prst="rect">
            <a:avLst/>
          </a:prstGeom>
          <a:noFill/>
          <a:ln>
            <a:noFill/>
          </a:ln>
          <a:effectLst>
            <a:outerShdw blurRad="57150" rotWithShape="0" algn="bl" dir="5400000" dist="19050">
              <a:srgbClr val="000000">
                <a:alpha val="50000"/>
              </a:srgbClr>
            </a:outerShdw>
          </a:effectLst>
        </p:spPr>
      </p:pic>
      <p:sp>
        <p:nvSpPr>
          <p:cNvPr id="320" name="Google Shape;320;p33"/>
          <p:cNvSpPr txBox="1"/>
          <p:nvPr/>
        </p:nvSpPr>
        <p:spPr>
          <a:xfrm>
            <a:off x="7913150" y="1137675"/>
            <a:ext cx="2049600" cy="78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Nunito SemiBold"/>
                <a:ea typeface="Nunito SemiBold"/>
                <a:cs typeface="Nunito SemiBold"/>
                <a:sym typeface="Nunito SemiBold"/>
              </a:rPr>
              <a:t>Make Money Screen</a:t>
            </a:r>
            <a:endParaRPr sz="1700">
              <a:latin typeface="Nunito SemiBold"/>
              <a:ea typeface="Nunito SemiBold"/>
              <a:cs typeface="Nunito SemiBold"/>
              <a:sym typeface="Nunito SemiBold"/>
            </a:endParaRPr>
          </a:p>
        </p:txBody>
      </p:sp>
      <p:sp>
        <p:nvSpPr>
          <p:cNvPr id="321" name="Google Shape;321;p33"/>
          <p:cNvSpPr txBox="1"/>
          <p:nvPr/>
        </p:nvSpPr>
        <p:spPr>
          <a:xfrm>
            <a:off x="1699275" y="1137686"/>
            <a:ext cx="1899000" cy="78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Nunito SemiBold"/>
                <a:ea typeface="Nunito SemiBold"/>
                <a:cs typeface="Nunito SemiBold"/>
                <a:sym typeface="Nunito SemiBold"/>
              </a:rPr>
              <a:t>My Account Screen</a:t>
            </a:r>
            <a:endParaRPr sz="17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idx="1" type="subTitle"/>
          </p:nvPr>
        </p:nvSpPr>
        <p:spPr>
          <a:xfrm>
            <a:off x="3234900" y="5750850"/>
            <a:ext cx="5722200" cy="675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Details of requirements and user stories on </a:t>
            </a:r>
            <a:r>
              <a:rPr lang="en-US" sz="1600" u="sng">
                <a:solidFill>
                  <a:schemeClr val="hlink"/>
                </a:solidFill>
                <a:hlinkClick r:id="rId3"/>
              </a:rPr>
              <a:t>this google sheet</a:t>
            </a:r>
            <a:endParaRPr sz="1600"/>
          </a:p>
        </p:txBody>
      </p:sp>
      <p:sp>
        <p:nvSpPr>
          <p:cNvPr id="328" name="Google Shape;328;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Requirements &amp; Stories</a:t>
            </a:r>
            <a:endParaRPr/>
          </a:p>
        </p:txBody>
      </p:sp>
      <p:sp>
        <p:nvSpPr>
          <p:cNvPr id="329" name="Google Shape;329;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30" name="Google Shape;330;p34"/>
          <p:cNvGraphicFramePr/>
          <p:nvPr/>
        </p:nvGraphicFramePr>
        <p:xfrm>
          <a:off x="1286563" y="1324550"/>
          <a:ext cx="3000000" cy="3000000"/>
        </p:xfrm>
        <a:graphic>
          <a:graphicData uri="http://schemas.openxmlformats.org/drawingml/2006/table">
            <a:tbl>
              <a:tblPr>
                <a:noFill/>
                <a:tableStyleId>{66674426-2C2B-47EE-B04F-3E7520BEA2DC}</a:tableStyleId>
              </a:tblPr>
              <a:tblGrid>
                <a:gridCol w="4769125"/>
                <a:gridCol w="1177700"/>
                <a:gridCol w="3544775"/>
              </a:tblGrid>
              <a:tr h="342725">
                <a:tc>
                  <a:txBody>
                    <a:bodyPr/>
                    <a:lstStyle/>
                    <a:p>
                      <a:pPr indent="0" lvl="0" marL="0" rtl="0" algn="ctr">
                        <a:lnSpc>
                          <a:spcPct val="115000"/>
                        </a:lnSpc>
                        <a:spcBef>
                          <a:spcPts val="0"/>
                        </a:spcBef>
                        <a:spcAft>
                          <a:spcPts val="0"/>
                        </a:spcAft>
                        <a:buNone/>
                      </a:pPr>
                      <a:r>
                        <a:rPr lang="en-US" sz="1200">
                          <a:latin typeface="Nunito"/>
                          <a:ea typeface="Nunito"/>
                          <a:cs typeface="Nunito"/>
                          <a:sym typeface="Nunito"/>
                        </a:rPr>
                        <a:t>User Stories</a:t>
                      </a:r>
                      <a:endParaRPr sz="12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Nunito"/>
                          <a:ea typeface="Nunito"/>
                          <a:cs typeface="Nunito"/>
                          <a:sym typeface="Nunito"/>
                        </a:rPr>
                        <a:t>Simple Fixes</a:t>
                      </a:r>
                      <a:endParaRPr sz="12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725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know where my customers are within the pipeline, so that I can decide when to follow up with them.</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Increase session length for users to have more time before being logged out of their account</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480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2725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find important pages easily, so that I can get more done faster.</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Change copy on certain pages of the app</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80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2725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manage my customer list, so that I can get a clearer sense of where a customer is within the pipeline.</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General UI changes on certain pages of the app</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80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2725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contact KOKO, so that I can get help with an issue.</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80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2725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idx="1" type="subTitle"/>
          </p:nvPr>
        </p:nvSpPr>
        <p:spPr>
          <a:xfrm>
            <a:off x="370700" y="1158450"/>
            <a:ext cx="10889400" cy="50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For the sake of agility, the release of these improvements will be split into 2 phases.</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b="1" lang="en-US" sz="1800"/>
              <a:t>Release Plan: 2 Phases</a:t>
            </a:r>
            <a:endParaRPr b="1" sz="1800"/>
          </a:p>
        </p:txBody>
      </p:sp>
      <p:sp>
        <p:nvSpPr>
          <p:cNvPr id="337" name="Google Shape;337;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Release Plan</a:t>
            </a:r>
            <a:endParaRPr/>
          </a:p>
        </p:txBody>
      </p:sp>
      <p:sp>
        <p:nvSpPr>
          <p:cNvPr id="338" name="Google Shape;338;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39" name="Google Shape;339;p35"/>
          <p:cNvGraphicFramePr/>
          <p:nvPr/>
        </p:nvGraphicFramePr>
        <p:xfrm>
          <a:off x="723900" y="2933700"/>
          <a:ext cx="3000000" cy="3000000"/>
        </p:xfrm>
        <a:graphic>
          <a:graphicData uri="http://schemas.openxmlformats.org/drawingml/2006/table">
            <a:tbl>
              <a:tblPr>
                <a:noFill/>
                <a:tableStyleId>{C7E23430-728B-4674-8A44-426B9B479EDB}</a:tableStyleId>
              </a:tblPr>
              <a:tblGrid>
                <a:gridCol w="1485350"/>
                <a:gridCol w="1485350"/>
                <a:gridCol w="2357600"/>
                <a:gridCol w="1508275"/>
                <a:gridCol w="3450400"/>
              </a:tblGrid>
              <a:tr h="633125">
                <a:tc>
                  <a:txBody>
                    <a:bodyPr/>
                    <a:lstStyle/>
                    <a:p>
                      <a:pPr indent="0" lvl="0" marL="0" rtl="0" algn="l">
                        <a:spcBef>
                          <a:spcPts val="0"/>
                        </a:spcBef>
                        <a:spcAft>
                          <a:spcPts val="0"/>
                        </a:spcAft>
                        <a:buNone/>
                      </a:pPr>
                      <a:r>
                        <a:rPr b="1" lang="en-US" sz="1600">
                          <a:latin typeface="Nunito"/>
                          <a:ea typeface="Nunito"/>
                          <a:cs typeface="Nunito"/>
                          <a:sym typeface="Nunito"/>
                        </a:rPr>
                        <a:t>Phase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Release Name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Scope being Released</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Beta Testers</a:t>
                      </a:r>
                      <a:r>
                        <a:rPr b="1" lang="en-US" sz="1600">
                          <a:latin typeface="Nunito"/>
                          <a:ea typeface="Nunito"/>
                          <a:cs typeface="Nunito"/>
                          <a:sym typeface="Nunito"/>
                        </a:rPr>
                        <a:t> </a:t>
                      </a:r>
                      <a:r>
                        <a:rPr b="1" lang="en-US" sz="1600">
                          <a:latin typeface="Nunito"/>
                          <a:ea typeface="Nunito"/>
                          <a:cs typeface="Nunito"/>
                          <a:sym typeface="Nunito"/>
                        </a:rPr>
                        <a:t>Release Date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Notes</a:t>
                      </a:r>
                      <a:endParaRPr b="1" sz="1600">
                        <a:latin typeface="Nunito"/>
                        <a:ea typeface="Nunito"/>
                        <a:cs typeface="Nunito"/>
                        <a:sym typeface="Nunito"/>
                      </a:endParaRPr>
                    </a:p>
                  </a:txBody>
                  <a:tcPr marT="91425" marB="91425" marR="91425" marL="91425"/>
                </a:tc>
              </a:tr>
              <a:tr h="633125">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R30</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Sales Progress Segmentation</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3rd Feb</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r>
              <a:tr h="132675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2</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R32</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Sales Progress Filter </a:t>
                      </a:r>
                      <a:endParaRPr sz="16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Home Screen UI, Make money UI and My Account copy</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20th Feb</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Parallel work shared between 2 resources after 10th Feb</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&amp; Assumptions</a:t>
            </a:r>
            <a:endParaRPr/>
          </a:p>
        </p:txBody>
      </p:sp>
      <p:sp>
        <p:nvSpPr>
          <p:cNvPr id="346" name="Google Shape;346;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7" name="Google Shape;347;p3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600"/>
          </a:p>
          <a:p>
            <a:pPr indent="-330200" lvl="0" marL="457200" rtl="0" algn="l">
              <a:spcBef>
                <a:spcPts val="1000"/>
              </a:spcBef>
              <a:spcAft>
                <a:spcPts val="0"/>
              </a:spcAft>
              <a:buSzPts val="1600"/>
              <a:buAutoNum type="arabicPeriod"/>
            </a:pPr>
            <a:r>
              <a:rPr lang="en-US" sz="1600" strike="sngStrike"/>
              <a:t>At what point does a customer/lead qualify as an ‘Idle/Dormant’ customer? </a:t>
            </a:r>
            <a:endParaRPr sz="1600" strike="sngStrike"/>
          </a:p>
          <a:p>
            <a:pPr indent="-330200" lvl="0" marL="457200" rtl="0" algn="l">
              <a:spcBef>
                <a:spcPts val="1000"/>
              </a:spcBef>
              <a:spcAft>
                <a:spcPts val="0"/>
              </a:spcAft>
              <a:buSzPts val="1600"/>
              <a:buAutoNum type="arabicPeriod"/>
            </a:pPr>
            <a:r>
              <a:rPr lang="en-US" sz="1600" strike="sngStrike"/>
              <a:t>Should we add a ‘Leads’ segment? The ones that are being manually written down by CSRs?</a:t>
            </a:r>
            <a:endParaRPr sz="1600" strike="sngStrike"/>
          </a:p>
          <a:p>
            <a:pPr indent="-330200" lvl="0" marL="457200" rtl="0" algn="l">
              <a:spcBef>
                <a:spcPts val="1000"/>
              </a:spcBef>
              <a:spcAft>
                <a:spcPts val="0"/>
              </a:spcAft>
              <a:buSzPts val="1600"/>
              <a:buAutoNum type="arabicPeriod"/>
            </a:pPr>
            <a:r>
              <a:rPr lang="en-US" sz="1600" strike="sngStrike"/>
              <a:t>How will this affect the ‘search’ functionality? Should the search apply to the selected list?</a:t>
            </a:r>
            <a:endParaRPr sz="1600" strike="sngStrike"/>
          </a:p>
          <a:p>
            <a:pPr indent="-330200" lvl="0" marL="457200" rtl="0" algn="l">
              <a:spcBef>
                <a:spcPts val="1000"/>
              </a:spcBef>
              <a:spcAft>
                <a:spcPts val="0"/>
              </a:spcAft>
              <a:buSzPts val="1600"/>
              <a:buAutoNum type="arabicPeriod"/>
            </a:pPr>
            <a:r>
              <a:rPr lang="en-US" sz="1600" strike="sngStrike"/>
              <a:t>Can we revisit analytics on the app for better tracking?</a:t>
            </a:r>
            <a:endParaRPr sz="1600" strike="sngStrike"/>
          </a:p>
          <a:p>
            <a:pPr indent="-330200" lvl="0" marL="457200" rtl="0" algn="l">
              <a:spcBef>
                <a:spcPts val="1000"/>
              </a:spcBef>
              <a:spcAft>
                <a:spcPts val="1000"/>
              </a:spcAft>
              <a:buSzPts val="1600"/>
              <a:buAutoNum type="arabicPeriod"/>
            </a:pPr>
            <a:r>
              <a:rPr lang="en-US" sz="1600" strike="sngStrike"/>
              <a:t>How can we reduce the ‘thinking of time’ of CSRs when filtering their lists/looking at their lists?</a:t>
            </a:r>
            <a:endParaRPr sz="1600" strike="sng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354" name="Google Shape;354;p3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AutoNum type="arabicPeriod"/>
            </a:pPr>
            <a:r>
              <a:rPr lang="en-US" sz="2200" strike="sngStrike"/>
              <a:t>Clarify open questions and potential journeys - done</a:t>
            </a:r>
            <a:endParaRPr sz="2200" strike="sngStrike"/>
          </a:p>
          <a:p>
            <a:pPr indent="-368300" lvl="0" marL="457200" rtl="0" algn="l">
              <a:spcBef>
                <a:spcPts val="2000"/>
              </a:spcBef>
              <a:spcAft>
                <a:spcPts val="0"/>
              </a:spcAft>
              <a:buSzPts val="2200"/>
              <a:buAutoNum type="arabicPeriod"/>
            </a:pPr>
            <a:r>
              <a:rPr lang="en-US" sz="2200" strike="sngStrike"/>
              <a:t>Discuss priority of different scope elements - done</a:t>
            </a:r>
            <a:endParaRPr sz="2200" strike="sngStrike"/>
          </a:p>
          <a:p>
            <a:pPr indent="-368300" lvl="0" marL="457200" rtl="0" algn="l">
              <a:spcBef>
                <a:spcPts val="2000"/>
              </a:spcBef>
              <a:spcAft>
                <a:spcPts val="0"/>
              </a:spcAft>
              <a:buSzPts val="2200"/>
              <a:buAutoNum type="arabicPeriod"/>
            </a:pPr>
            <a:r>
              <a:rPr lang="en-US" sz="2200" strike="sngStrike"/>
              <a:t>Prepare final designs - done</a:t>
            </a:r>
            <a:endParaRPr sz="2200" strike="sngStrike"/>
          </a:p>
          <a:p>
            <a:pPr indent="-368300" lvl="0" marL="457200" rtl="0" algn="l">
              <a:spcBef>
                <a:spcPts val="2000"/>
              </a:spcBef>
              <a:spcAft>
                <a:spcPts val="0"/>
              </a:spcAft>
              <a:buSzPts val="2200"/>
              <a:buAutoNum type="arabicPeriod"/>
            </a:pPr>
            <a:r>
              <a:rPr lang="en-US" sz="2200" strike="sngStrike"/>
              <a:t>Confirm sign off - done</a:t>
            </a:r>
            <a:endParaRPr sz="2200" strike="sngStrike"/>
          </a:p>
          <a:p>
            <a:pPr indent="-368300" lvl="0" marL="457200" rtl="0" algn="l">
              <a:spcBef>
                <a:spcPts val="2000"/>
              </a:spcBef>
              <a:spcAft>
                <a:spcPts val="0"/>
              </a:spcAft>
              <a:buSzPts val="2200"/>
              <a:buAutoNum type="arabicPeriod"/>
            </a:pPr>
            <a:r>
              <a:rPr lang="en-US" sz="2200" strike="sngStrike"/>
              <a:t>Plan resourcing with Engineering Team - done</a:t>
            </a:r>
            <a:endParaRPr sz="2200" strike="sngStrike"/>
          </a:p>
          <a:p>
            <a:pPr indent="-368300" lvl="0" marL="457200" rtl="0" algn="l">
              <a:spcBef>
                <a:spcPts val="2000"/>
              </a:spcBef>
              <a:spcAft>
                <a:spcPts val="0"/>
              </a:spcAft>
              <a:buSzPts val="2200"/>
              <a:buAutoNum type="arabicPeriod"/>
            </a:pPr>
            <a:r>
              <a:rPr lang="en-US" sz="2200" strike="sngStrike"/>
              <a:t>Walkthrough engineering team - done</a:t>
            </a:r>
            <a:endParaRPr sz="2200" strike="sngStrike"/>
          </a:p>
          <a:p>
            <a:pPr indent="-368300" lvl="0" marL="457200" rtl="0" algn="l">
              <a:spcBef>
                <a:spcPts val="2000"/>
              </a:spcBef>
              <a:spcAft>
                <a:spcPts val="2000"/>
              </a:spcAft>
              <a:buSzPts val="2200"/>
              <a:buAutoNum type="arabicPeriod"/>
            </a:pPr>
            <a:r>
              <a:rPr lang="en-US" sz="2200"/>
              <a:t>Finalize the </a:t>
            </a:r>
            <a:r>
              <a:rPr lang="en-US" sz="2200"/>
              <a:t>Release Plan with engineering - in progress</a:t>
            </a:r>
            <a:endParaRPr sz="2200"/>
          </a:p>
        </p:txBody>
      </p:sp>
      <p:sp>
        <p:nvSpPr>
          <p:cNvPr id="355" name="Google Shape;355;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7286625" y="3069507"/>
            <a:ext cx="4435500" cy="3467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AutoNum type="arabicPeriod"/>
            </a:pPr>
            <a:r>
              <a:rPr lang="en-US" sz="1800"/>
              <a:t>Pain points</a:t>
            </a:r>
            <a:endParaRPr sz="1800"/>
          </a:p>
          <a:p>
            <a:pPr indent="-342900" lvl="0" marL="457200" rtl="0" algn="l">
              <a:lnSpc>
                <a:spcPct val="100000"/>
              </a:lnSpc>
              <a:spcBef>
                <a:spcPts val="0"/>
              </a:spcBef>
              <a:spcAft>
                <a:spcPts val="0"/>
              </a:spcAft>
              <a:buSzPts val="1800"/>
              <a:buAutoNum type="arabicPeriod"/>
            </a:pPr>
            <a:r>
              <a:rPr lang="en-US" sz="1800"/>
              <a:t>Current Experience</a:t>
            </a:r>
            <a:endParaRPr sz="1800"/>
          </a:p>
          <a:p>
            <a:pPr indent="-342900" lvl="0" marL="457200" rtl="0" algn="l">
              <a:lnSpc>
                <a:spcPct val="100000"/>
              </a:lnSpc>
              <a:spcBef>
                <a:spcPts val="0"/>
              </a:spcBef>
              <a:spcAft>
                <a:spcPts val="0"/>
              </a:spcAft>
              <a:buSzPts val="1800"/>
              <a:buAutoNum type="arabicPeriod"/>
            </a:pPr>
            <a:r>
              <a:rPr lang="en-US" sz="1800"/>
              <a:t>Proposed New Experience</a:t>
            </a:r>
            <a:endParaRPr sz="1800"/>
          </a:p>
          <a:p>
            <a:pPr indent="-342900" lvl="0" marL="457200" rtl="0" algn="l">
              <a:lnSpc>
                <a:spcPct val="100000"/>
              </a:lnSpc>
              <a:spcBef>
                <a:spcPts val="0"/>
              </a:spcBef>
              <a:spcAft>
                <a:spcPts val="0"/>
              </a:spcAft>
              <a:buSzPts val="1800"/>
              <a:buAutoNum type="arabicPeriod"/>
            </a:pPr>
            <a:r>
              <a:rPr lang="en-US" sz="1800"/>
              <a:t>Requirements &amp; User Stories</a:t>
            </a:r>
            <a:endParaRPr sz="1800"/>
          </a:p>
          <a:p>
            <a:pPr indent="-342900" lvl="0" marL="457200" rtl="0" algn="l">
              <a:lnSpc>
                <a:spcPct val="100000"/>
              </a:lnSpc>
              <a:spcBef>
                <a:spcPts val="0"/>
              </a:spcBef>
              <a:spcAft>
                <a:spcPts val="0"/>
              </a:spcAft>
              <a:buSzPts val="1800"/>
              <a:buAutoNum type="arabicPeriod"/>
            </a:pPr>
            <a:r>
              <a:rPr lang="en-US" sz="1800"/>
              <a:t>Questions &amp; Assumptions</a:t>
            </a:r>
            <a:endParaRPr sz="1800"/>
          </a:p>
          <a:p>
            <a:pPr indent="-342900" lvl="0" marL="457200" rtl="0" algn="l">
              <a:lnSpc>
                <a:spcPct val="100000"/>
              </a:lnSpc>
              <a:spcBef>
                <a:spcPts val="0"/>
              </a:spcBef>
              <a:spcAft>
                <a:spcPts val="0"/>
              </a:spcAft>
              <a:buSzPts val="1800"/>
              <a:buAutoNum type="arabicPeriod"/>
            </a:pPr>
            <a:r>
              <a:rPr lang="en-US" sz="1800"/>
              <a:t>Release Plan</a:t>
            </a:r>
            <a:endParaRPr sz="1800"/>
          </a:p>
          <a:p>
            <a:pPr indent="-342900" lvl="0" marL="457200" rtl="0" algn="l">
              <a:lnSpc>
                <a:spcPct val="100000"/>
              </a:lnSpc>
              <a:spcBef>
                <a:spcPts val="0"/>
              </a:spcBef>
              <a:spcAft>
                <a:spcPts val="0"/>
              </a:spcAft>
              <a:buSzPts val="1800"/>
              <a:buAutoNum type="arabicPeriod"/>
            </a:pPr>
            <a:r>
              <a:rPr lang="en-US" sz="1800"/>
              <a:t>Next Steps</a:t>
            </a:r>
            <a:endParaRPr sz="1800"/>
          </a:p>
          <a:p>
            <a:pPr indent="-342900" lvl="0" marL="457200" rtl="0" algn="l">
              <a:lnSpc>
                <a:spcPct val="100000"/>
              </a:lnSpc>
              <a:spcBef>
                <a:spcPts val="0"/>
              </a:spcBef>
              <a:spcAft>
                <a:spcPts val="0"/>
              </a:spcAft>
              <a:buSzPts val="1800"/>
              <a:buAutoNum type="arabicPeriod"/>
            </a:pPr>
            <a:r>
              <a:rPr lang="en-US" sz="1800"/>
              <a:t>Updated Scope</a:t>
            </a:r>
            <a:endParaRPr sz="1800"/>
          </a:p>
          <a:p>
            <a:pPr indent="0" lvl="0" marL="457200" rtl="0" algn="l">
              <a:lnSpc>
                <a:spcPct val="100000"/>
              </a:lnSpc>
              <a:spcBef>
                <a:spcPts val="1000"/>
              </a:spcBef>
              <a:spcAft>
                <a:spcPts val="10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8"/>
          <p:cNvSpPr txBox="1"/>
          <p:nvPr>
            <p:ph idx="4294967295" type="subTitle"/>
          </p:nvPr>
        </p:nvSpPr>
        <p:spPr>
          <a:xfrm>
            <a:off x="7038850" y="2286000"/>
            <a:ext cx="5155500" cy="214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For more information, contact:</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Nyawira Njoroge</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sz="2400"/>
              <a:t>n.njoroge@kokonetworks.com</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Scope Updates</a:t>
            </a:r>
            <a:endParaRPr/>
          </a:p>
        </p:txBody>
      </p:sp>
      <p:sp>
        <p:nvSpPr>
          <p:cNvPr id="367" name="Google Shape;367;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17th Dec</a:t>
            </a:r>
            <a:endParaRPr sz="2000"/>
          </a:p>
          <a:p>
            <a:pPr indent="-355600" lvl="0" marL="457200" rtl="0" algn="l">
              <a:spcBef>
                <a:spcPts val="1000"/>
              </a:spcBef>
              <a:spcAft>
                <a:spcPts val="0"/>
              </a:spcAft>
              <a:buSzPts val="2000"/>
              <a:buChar char="✓"/>
            </a:pPr>
            <a:r>
              <a:rPr lang="en-US" sz="2000"/>
              <a:t>De-prioritise changes to the ‘Make Money’ Page since the main area for change is the customer sales lists</a:t>
            </a:r>
            <a:endParaRPr sz="2000"/>
          </a:p>
          <a:p>
            <a:pPr indent="0" lvl="0" marL="0" rtl="0" algn="l">
              <a:spcBef>
                <a:spcPts val="1000"/>
              </a:spcBef>
              <a:spcAft>
                <a:spcPts val="0"/>
              </a:spcAft>
              <a:buNone/>
            </a:pPr>
            <a:r>
              <a:rPr lang="en-US" sz="2000"/>
              <a:t>6th Jan </a:t>
            </a:r>
            <a:endParaRPr sz="2000"/>
          </a:p>
          <a:p>
            <a:pPr indent="-355600" lvl="0" marL="457200" rtl="0" algn="l">
              <a:spcBef>
                <a:spcPts val="1000"/>
              </a:spcBef>
              <a:spcAft>
                <a:spcPts val="0"/>
              </a:spcAft>
              <a:buSzPts val="2000"/>
              <a:buChar char="✓"/>
            </a:pPr>
            <a:r>
              <a:rPr lang="en-US" sz="2000"/>
              <a:t>Exclude fuel tracking as part of scope at this point in time</a:t>
            </a:r>
            <a:endParaRPr sz="2000"/>
          </a:p>
          <a:p>
            <a:pPr indent="0" lvl="0" marL="0" rtl="0" algn="l">
              <a:spcBef>
                <a:spcPts val="1000"/>
              </a:spcBef>
              <a:spcAft>
                <a:spcPts val="0"/>
              </a:spcAft>
              <a:buNone/>
            </a:pPr>
            <a:r>
              <a:rPr lang="en-US" sz="2000"/>
              <a:t>7th Jan</a:t>
            </a:r>
            <a:endParaRPr sz="2000"/>
          </a:p>
          <a:p>
            <a:pPr indent="-355600" lvl="0" marL="457200" rtl="0" algn="l">
              <a:spcBef>
                <a:spcPts val="1000"/>
              </a:spcBef>
              <a:spcAft>
                <a:spcPts val="0"/>
              </a:spcAft>
              <a:buSzPts val="2000"/>
              <a:buChar char="✓"/>
            </a:pPr>
            <a:r>
              <a:rPr lang="en-US" sz="2000"/>
              <a:t>Include a single calendar with visual confirmation for CSRs to easily select a date range on the filter</a:t>
            </a:r>
            <a:endParaRPr sz="2000"/>
          </a:p>
          <a:p>
            <a:pPr indent="-355600" lvl="0" marL="457200" rtl="0" algn="l">
              <a:spcBef>
                <a:spcPts val="0"/>
              </a:spcBef>
              <a:spcAft>
                <a:spcPts val="0"/>
              </a:spcAft>
              <a:buSzPts val="2000"/>
              <a:buChar char="✓"/>
            </a:pPr>
            <a:r>
              <a:rPr lang="en-US" sz="2000"/>
              <a:t>Auto-populate the filter dates to a range of the last 2 weeks</a:t>
            </a:r>
            <a:endParaRPr sz="2000"/>
          </a:p>
        </p:txBody>
      </p:sp>
      <p:sp>
        <p:nvSpPr>
          <p:cNvPr id="368" name="Google Shape;368;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Building </a:t>
            </a:r>
            <a:r>
              <a:rPr lang="en-US"/>
              <a:t>Updates</a:t>
            </a:r>
            <a:endParaRPr/>
          </a:p>
        </p:txBody>
      </p:sp>
      <p:sp>
        <p:nvSpPr>
          <p:cNvPr id="375" name="Google Shape;375;p4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6th Feb </a:t>
            </a:r>
            <a:endParaRPr sz="2000"/>
          </a:p>
          <a:p>
            <a:pPr indent="-355600" lvl="0" marL="457200" rtl="0" algn="l">
              <a:spcBef>
                <a:spcPts val="1000"/>
              </a:spcBef>
              <a:spcAft>
                <a:spcPts val="0"/>
              </a:spcAft>
              <a:buSzPts val="2000"/>
              <a:buChar char="✓"/>
            </a:pPr>
            <a:r>
              <a:rPr lang="en-US" sz="2000"/>
              <a:t>Include a ‘Cancelled’ orders list for cancelled orders to move to</a:t>
            </a:r>
            <a:endParaRPr sz="2000"/>
          </a:p>
          <a:p>
            <a:pPr indent="0" lvl="0" marL="0" rtl="0" algn="l">
              <a:spcBef>
                <a:spcPts val="1000"/>
              </a:spcBef>
              <a:spcAft>
                <a:spcPts val="0"/>
              </a:spcAft>
              <a:buNone/>
            </a:pPr>
            <a:r>
              <a:rPr lang="en-US" sz="2000"/>
              <a:t>10th Feb</a:t>
            </a:r>
            <a:endParaRPr sz="2000"/>
          </a:p>
          <a:p>
            <a:pPr indent="-355600" lvl="0" marL="457200" rtl="0" algn="l">
              <a:spcBef>
                <a:spcPts val="1000"/>
              </a:spcBef>
              <a:spcAft>
                <a:spcPts val="0"/>
              </a:spcAft>
              <a:buSzPts val="2000"/>
              <a:buChar char="✓"/>
            </a:pPr>
            <a:r>
              <a:rPr lang="en-US" sz="2000"/>
              <a:t>Show orders from the last 3 months. Include notification for the user to know about this.</a:t>
            </a:r>
            <a:endParaRPr sz="2000"/>
          </a:p>
          <a:p>
            <a:pPr indent="-355600" lvl="0" marL="457200" rtl="0" algn="l">
              <a:spcBef>
                <a:spcPts val="0"/>
              </a:spcBef>
              <a:spcAft>
                <a:spcPts val="0"/>
              </a:spcAft>
              <a:buSzPts val="2000"/>
              <a:buChar char="✓"/>
            </a:pPr>
            <a:r>
              <a:rPr lang="en-US" sz="2000"/>
              <a:t>The filter should be applied to the last 6 months only</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p:txBody>
      </p:sp>
      <p:sp>
        <p:nvSpPr>
          <p:cNvPr id="376" name="Google Shape;376;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Beta Testing </a:t>
            </a:r>
            <a:endParaRPr/>
          </a:p>
        </p:txBody>
      </p:sp>
      <p:sp>
        <p:nvSpPr>
          <p:cNvPr id="383" name="Google Shape;383;p41"/>
          <p:cNvSpPr txBox="1"/>
          <p:nvPr>
            <p:ph idx="1" type="subTitle"/>
          </p:nvPr>
        </p:nvSpPr>
        <p:spPr>
          <a:xfrm>
            <a:off x="458699" y="11316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Feedback from testing can be found </a:t>
            </a:r>
            <a:r>
              <a:rPr lang="en-US" sz="2000" u="sng">
                <a:solidFill>
                  <a:schemeClr val="hlink"/>
                </a:solidFill>
                <a:hlinkClick r:id="rId3"/>
              </a:rPr>
              <a:t>here</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Release 1</a:t>
            </a:r>
            <a:r>
              <a:rPr lang="en-US" sz="2000"/>
              <a:t> - Feb 12th 2020</a:t>
            </a:r>
            <a:endParaRPr sz="2000"/>
          </a:p>
          <a:p>
            <a:pPr indent="-355600" lvl="0" marL="457200" rtl="0" algn="l">
              <a:spcBef>
                <a:spcPts val="1000"/>
              </a:spcBef>
              <a:spcAft>
                <a:spcPts val="0"/>
              </a:spcAft>
              <a:buSzPts val="2000"/>
              <a:buChar char="●"/>
            </a:pPr>
            <a:r>
              <a:rPr lang="en-US" sz="2000"/>
              <a:t>List </a:t>
            </a:r>
            <a:r>
              <a:rPr lang="en-US" sz="2000" u="sng">
                <a:solidFill>
                  <a:schemeClr val="hlink"/>
                </a:solidFill>
                <a:hlinkClick r:id="rId4"/>
              </a:rPr>
              <a:t>here</a:t>
            </a:r>
            <a:endParaRPr sz="2000"/>
          </a:p>
          <a:p>
            <a:pPr indent="-355600" lvl="0" marL="457200" rtl="0" algn="l">
              <a:spcBef>
                <a:spcPts val="0"/>
              </a:spcBef>
              <a:spcAft>
                <a:spcPts val="0"/>
              </a:spcAft>
              <a:buSzPts val="2000"/>
              <a:buChar char="●"/>
            </a:pPr>
            <a:r>
              <a:rPr lang="en-US" sz="2000"/>
              <a:t>Notes </a:t>
            </a:r>
            <a:r>
              <a:rPr lang="en-US" sz="2000" u="sng">
                <a:solidFill>
                  <a:schemeClr val="hlink"/>
                </a:solidFill>
                <a:hlinkClick r:id="rId5"/>
              </a:rPr>
              <a:t>here</a:t>
            </a:r>
            <a:endParaRPr sz="2000"/>
          </a:p>
          <a:p>
            <a:pPr indent="0" lvl="0" marL="457200" rtl="0" algn="l">
              <a:spcBef>
                <a:spcPts val="1000"/>
              </a:spcBef>
              <a:spcAft>
                <a:spcPts val="0"/>
              </a:spcAft>
              <a:buNone/>
            </a:pPr>
            <a:r>
              <a:t/>
            </a:r>
            <a:endParaRPr sz="2000"/>
          </a:p>
          <a:p>
            <a:pPr indent="0" lvl="0" marL="0" rtl="0" algn="l">
              <a:spcBef>
                <a:spcPts val="1000"/>
              </a:spcBef>
              <a:spcAft>
                <a:spcPts val="0"/>
              </a:spcAft>
              <a:buNone/>
            </a:pPr>
            <a:r>
              <a:rPr lang="en-US" sz="2000"/>
              <a:t>Release 2</a:t>
            </a:r>
            <a:endParaRPr sz="2000"/>
          </a:p>
          <a:p>
            <a:pPr indent="-355600" lvl="0" marL="457200" rtl="0" algn="l">
              <a:spcBef>
                <a:spcPts val="1000"/>
              </a:spcBef>
              <a:spcAft>
                <a:spcPts val="0"/>
              </a:spcAft>
              <a:buSzPts val="2000"/>
              <a:buChar char="●"/>
            </a:pPr>
            <a:r>
              <a:rPr lang="en-US" sz="2000"/>
              <a:t>No Beta Testing necessary</a:t>
            </a:r>
            <a:endParaRPr sz="2000"/>
          </a:p>
          <a:p>
            <a:pPr indent="0" lvl="0" marL="45720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p:txBody>
      </p:sp>
      <p:sp>
        <p:nvSpPr>
          <p:cNvPr id="384" name="Google Shape;384;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MyKoko App - Pain Points</a:t>
            </a:r>
            <a:endParaRPr/>
          </a:p>
        </p:txBody>
      </p:sp>
      <p:sp>
        <p:nvSpPr>
          <p:cNvPr id="179" name="Google Shape;179;p21"/>
          <p:cNvSpPr txBox="1"/>
          <p:nvPr>
            <p:ph idx="1" type="subTitle"/>
          </p:nvPr>
        </p:nvSpPr>
        <p:spPr>
          <a:xfrm>
            <a:off x="458699" y="1003045"/>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rPr lang="en-US" sz="1700"/>
              <a:t>The MyKoko app is used to sign up new customers, track the progress of existing customers and plays a key role in the sales teams’ day-to-day activities. It therefore plays a crucial role in how quickly the CSRs can grow our customer base, ensure fulfillment of the cookers and follow up with potential customers.</a:t>
            </a:r>
            <a:endParaRPr sz="1700"/>
          </a:p>
          <a:p>
            <a:pPr indent="0" lvl="0" marL="0" rtl="0" algn="l">
              <a:lnSpc>
                <a:spcPct val="120000"/>
              </a:lnSpc>
              <a:spcBef>
                <a:spcPts val="2000"/>
              </a:spcBef>
              <a:spcAft>
                <a:spcPts val="0"/>
              </a:spcAft>
              <a:buNone/>
            </a:pPr>
            <a:r>
              <a:rPr lang="en-US" sz="1700"/>
              <a:t>Sales reps find it difficult to manage and track their different customer orders with the myKoko app, because of the structure of their sales lists within the app. For example:</a:t>
            </a:r>
            <a:endParaRPr sz="1700"/>
          </a:p>
          <a:p>
            <a:pPr indent="-336550" lvl="0" marL="457200" rtl="0" algn="l">
              <a:lnSpc>
                <a:spcPct val="120000"/>
              </a:lnSpc>
              <a:spcBef>
                <a:spcPts val="2000"/>
              </a:spcBef>
              <a:spcAft>
                <a:spcPts val="0"/>
              </a:spcAft>
              <a:buSzPts val="1700"/>
              <a:buAutoNum type="arabicPeriod"/>
            </a:pPr>
            <a:r>
              <a:rPr lang="en-US" sz="1700"/>
              <a:t>The customer order list has the oldest orders at the top and the newest orders at the bottom of the list. This forces users to scroll to the very bottom of the list to find the most recent orders information.</a:t>
            </a:r>
            <a:endParaRPr sz="1700"/>
          </a:p>
          <a:p>
            <a:pPr indent="-336550" lvl="0" marL="457200" rtl="0" algn="l">
              <a:lnSpc>
                <a:spcPct val="120000"/>
              </a:lnSpc>
              <a:spcBef>
                <a:spcPts val="0"/>
              </a:spcBef>
              <a:spcAft>
                <a:spcPts val="0"/>
              </a:spcAft>
              <a:buSzPts val="1700"/>
              <a:buAutoNum type="arabicPeriod"/>
            </a:pPr>
            <a:r>
              <a:rPr lang="en-US" sz="1700"/>
              <a:t>The customer order list is not segmented into the types of orders they have within their sales pipeline. This makes it difficult for them to focus on a particular category when following up.</a:t>
            </a:r>
            <a:endParaRPr sz="1700"/>
          </a:p>
          <a:p>
            <a:pPr indent="0" lvl="0" marL="0" rtl="0" algn="l">
              <a:lnSpc>
                <a:spcPct val="120000"/>
              </a:lnSpc>
              <a:spcBef>
                <a:spcPts val="2000"/>
              </a:spcBef>
              <a:spcAft>
                <a:spcPts val="0"/>
              </a:spcAft>
              <a:buNone/>
            </a:pPr>
            <a:r>
              <a:rPr lang="en-US" sz="1700"/>
              <a:t>MyKoko also has lots of areas that could be tweaked to improve the overall experience for users, both customers and sales reps. For example, navigation, a few UI tweaks, clearer copy, etc. </a:t>
            </a:r>
            <a:endParaRPr sz="1700"/>
          </a:p>
          <a:p>
            <a:pPr indent="0" lvl="0" marL="0" rtl="0" algn="l">
              <a:lnSpc>
                <a:spcPct val="120000"/>
              </a:lnSpc>
              <a:spcBef>
                <a:spcPts val="2000"/>
              </a:spcBef>
              <a:spcAft>
                <a:spcPts val="0"/>
              </a:spcAft>
              <a:buNone/>
            </a:pPr>
            <a:r>
              <a:rPr lang="en-US" sz="1700"/>
              <a:t>Find the detailed </a:t>
            </a:r>
            <a:r>
              <a:rPr lang="en-US" sz="1700" u="sng">
                <a:solidFill>
                  <a:schemeClr val="hlink"/>
                </a:solidFill>
                <a:hlinkClick r:id="rId4"/>
              </a:rPr>
              <a:t>user research</a:t>
            </a:r>
            <a:r>
              <a:rPr lang="en-US" sz="1700"/>
              <a:t> here.</a:t>
            </a:r>
            <a:endParaRPr sz="1700"/>
          </a:p>
          <a:p>
            <a:pPr indent="0" lvl="0" marL="0" rtl="0" algn="l">
              <a:lnSpc>
                <a:spcPct val="120000"/>
              </a:lnSpc>
              <a:spcBef>
                <a:spcPts val="2000"/>
              </a:spcBef>
              <a:spcAft>
                <a:spcPts val="2000"/>
              </a:spcAft>
              <a:buNone/>
            </a:pPr>
            <a:r>
              <a:t/>
            </a:r>
            <a:endParaRPr sz="16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Current Experience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8" name="Google Shape;188;p22"/>
          <p:cNvSpPr txBox="1"/>
          <p:nvPr/>
        </p:nvSpPr>
        <p:spPr>
          <a:xfrm>
            <a:off x="886200" y="1446225"/>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Logs Into Account</a:t>
            </a:r>
            <a:endParaRPr>
              <a:latin typeface="Nunito SemiBold"/>
              <a:ea typeface="Nunito SemiBold"/>
              <a:cs typeface="Nunito SemiBold"/>
              <a:sym typeface="Nunito SemiBold"/>
            </a:endParaRPr>
          </a:p>
        </p:txBody>
      </p:sp>
      <p:sp>
        <p:nvSpPr>
          <p:cNvPr id="189" name="Google Shape;189;p22"/>
          <p:cNvSpPr txBox="1"/>
          <p:nvPr/>
        </p:nvSpPr>
        <p:spPr>
          <a:xfrm>
            <a:off x="886200" y="2473057"/>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SemiBold"/>
                <a:ea typeface="Nunito SemiBold"/>
                <a:cs typeface="Nunito SemiBold"/>
                <a:sym typeface="Nunito SemiBold"/>
              </a:rPr>
              <a:t>Opens Customer Order List</a:t>
            </a:r>
            <a:endParaRPr>
              <a:latin typeface="Nunito SemiBold"/>
              <a:ea typeface="Nunito SemiBold"/>
              <a:cs typeface="Nunito SemiBold"/>
              <a:sym typeface="Nunito SemiBold"/>
            </a:endParaRPr>
          </a:p>
        </p:txBody>
      </p:sp>
      <p:sp>
        <p:nvSpPr>
          <p:cNvPr id="190" name="Google Shape;190;p22"/>
          <p:cNvSpPr txBox="1"/>
          <p:nvPr/>
        </p:nvSpPr>
        <p:spPr>
          <a:xfrm>
            <a:off x="4907800" y="4374699"/>
            <a:ext cx="26223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Manually Searches for the right order to follow up with.</a:t>
            </a:r>
            <a:endParaRPr>
              <a:latin typeface="Nunito SemiBold"/>
              <a:ea typeface="Nunito SemiBold"/>
              <a:cs typeface="Nunito SemiBold"/>
              <a:sym typeface="Nunito SemiBold"/>
            </a:endParaRPr>
          </a:p>
        </p:txBody>
      </p:sp>
      <p:sp>
        <p:nvSpPr>
          <p:cNvPr id="191" name="Google Shape;191;p22"/>
          <p:cNvSpPr txBox="1"/>
          <p:nvPr/>
        </p:nvSpPr>
        <p:spPr>
          <a:xfrm>
            <a:off x="4907794" y="3195889"/>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Manually Scrolls to the Bottom</a:t>
            </a:r>
            <a:endParaRPr>
              <a:latin typeface="Nunito SemiBold"/>
              <a:ea typeface="Nunito SemiBold"/>
              <a:cs typeface="Nunito SemiBold"/>
              <a:sym typeface="Nunito SemiBold"/>
            </a:endParaRPr>
          </a:p>
        </p:txBody>
      </p:sp>
      <p:sp>
        <p:nvSpPr>
          <p:cNvPr id="192" name="Google Shape;192;p22"/>
          <p:cNvSpPr txBox="1"/>
          <p:nvPr/>
        </p:nvSpPr>
        <p:spPr>
          <a:xfrm>
            <a:off x="8872550" y="4136728"/>
            <a:ext cx="2622300" cy="5607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Makes Follow Up Call to Customer</a:t>
            </a:r>
            <a:endParaRPr>
              <a:latin typeface="Nunito SemiBold"/>
              <a:ea typeface="Nunito SemiBold"/>
              <a:cs typeface="Nunito SemiBold"/>
              <a:sym typeface="Nunito SemiBold"/>
            </a:endParaRPr>
          </a:p>
        </p:txBody>
      </p:sp>
      <p:cxnSp>
        <p:nvCxnSpPr>
          <p:cNvPr id="193" name="Google Shape;193;p22"/>
          <p:cNvCxnSpPr>
            <a:stCxn id="188" idx="2"/>
            <a:endCxn id="189" idx="0"/>
          </p:cNvCxnSpPr>
          <p:nvPr/>
        </p:nvCxnSpPr>
        <p:spPr>
          <a:xfrm>
            <a:off x="2197350" y="1912425"/>
            <a:ext cx="0" cy="5607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2"/>
          <p:cNvCxnSpPr>
            <a:stCxn id="189" idx="3"/>
            <a:endCxn id="191" idx="0"/>
          </p:cNvCxnSpPr>
          <p:nvPr/>
        </p:nvCxnSpPr>
        <p:spPr>
          <a:xfrm>
            <a:off x="3508500" y="2706157"/>
            <a:ext cx="2710500" cy="489600"/>
          </a:xfrm>
          <a:prstGeom prst="bentConnector2">
            <a:avLst/>
          </a:prstGeom>
          <a:noFill/>
          <a:ln cap="flat" cmpd="sng" w="9525">
            <a:solidFill>
              <a:schemeClr val="dk2"/>
            </a:solidFill>
            <a:prstDash val="solid"/>
            <a:round/>
            <a:headEnd len="med" w="med" type="none"/>
            <a:tailEnd len="med" w="med" type="none"/>
          </a:ln>
        </p:spPr>
      </p:cxnSp>
      <p:cxnSp>
        <p:nvCxnSpPr>
          <p:cNvPr id="195" name="Google Shape;195;p22"/>
          <p:cNvCxnSpPr>
            <a:stCxn id="190" idx="1"/>
            <a:endCxn id="191" idx="2"/>
          </p:cNvCxnSpPr>
          <p:nvPr/>
        </p:nvCxnSpPr>
        <p:spPr>
          <a:xfrm flipH="1" rot="10800000">
            <a:off x="4907800" y="3662049"/>
            <a:ext cx="1311000" cy="1104600"/>
          </a:xfrm>
          <a:prstGeom prst="bentConnector4">
            <a:avLst>
              <a:gd fmla="val -18164" name="adj1"/>
              <a:gd fmla="val 67740" name="adj2"/>
            </a:avLst>
          </a:prstGeom>
          <a:noFill/>
          <a:ln cap="flat" cmpd="sng" w="9525">
            <a:solidFill>
              <a:schemeClr val="dk2"/>
            </a:solidFill>
            <a:prstDash val="solid"/>
            <a:round/>
            <a:headEnd len="med" w="med" type="none"/>
            <a:tailEnd len="med" w="med" type="none"/>
          </a:ln>
        </p:spPr>
      </p:cxnSp>
      <p:cxnSp>
        <p:nvCxnSpPr>
          <p:cNvPr id="196" name="Google Shape;196;p22"/>
          <p:cNvCxnSpPr>
            <a:stCxn id="190" idx="3"/>
            <a:endCxn id="192" idx="1"/>
          </p:cNvCxnSpPr>
          <p:nvPr/>
        </p:nvCxnSpPr>
        <p:spPr>
          <a:xfrm flipH="1" rot="10800000">
            <a:off x="7530100" y="4417149"/>
            <a:ext cx="1342500" cy="349500"/>
          </a:xfrm>
          <a:prstGeom prst="bentConnector3">
            <a:avLst>
              <a:gd fmla="val 4999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2" name="Google Shape;202;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Experience - Options</a:t>
            </a:r>
            <a:endParaRPr/>
          </a:p>
        </p:txBody>
      </p:sp>
      <p:sp>
        <p:nvSpPr>
          <p:cNvPr id="203" name="Google Shape;20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3"/>
          <p:cNvSpPr txBox="1"/>
          <p:nvPr/>
        </p:nvSpPr>
        <p:spPr>
          <a:xfrm>
            <a:off x="642075" y="1648725"/>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User Logs In</a:t>
            </a:r>
            <a:endParaRPr>
              <a:latin typeface="Nunito SemiBold"/>
              <a:ea typeface="Nunito SemiBold"/>
              <a:cs typeface="Nunito SemiBold"/>
              <a:sym typeface="Nunito SemiBold"/>
            </a:endParaRPr>
          </a:p>
        </p:txBody>
      </p:sp>
      <p:sp>
        <p:nvSpPr>
          <p:cNvPr id="205" name="Google Shape;205;p23"/>
          <p:cNvSpPr txBox="1"/>
          <p:nvPr/>
        </p:nvSpPr>
        <p:spPr>
          <a:xfrm>
            <a:off x="1954675" y="2564502"/>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Opens Order</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Lists</a:t>
            </a:r>
            <a:endParaRPr>
              <a:latin typeface="Nunito SemiBold"/>
              <a:ea typeface="Nunito SemiBold"/>
              <a:cs typeface="Nunito SemiBold"/>
              <a:sym typeface="Nunito SemiBold"/>
            </a:endParaRPr>
          </a:p>
        </p:txBody>
      </p:sp>
      <p:sp>
        <p:nvSpPr>
          <p:cNvPr id="206" name="Google Shape;206;p23"/>
          <p:cNvSpPr txBox="1"/>
          <p:nvPr/>
        </p:nvSpPr>
        <p:spPr>
          <a:xfrm>
            <a:off x="3521625" y="3245776"/>
            <a:ext cx="1575600" cy="1175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their customer’s activity on various orders</a:t>
            </a:r>
            <a:endParaRPr>
              <a:latin typeface="Nunito SemiBold"/>
              <a:ea typeface="Nunito SemiBold"/>
              <a:cs typeface="Nunito SemiBold"/>
              <a:sym typeface="Nunito SemiBold"/>
            </a:endParaRPr>
          </a:p>
        </p:txBody>
      </p:sp>
      <p:sp>
        <p:nvSpPr>
          <p:cNvPr id="207" name="Google Shape;207;p23"/>
          <p:cNvSpPr txBox="1"/>
          <p:nvPr/>
        </p:nvSpPr>
        <p:spPr>
          <a:xfrm>
            <a:off x="3598575" y="5182000"/>
            <a:ext cx="12411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Calls customer for follow up</a:t>
            </a:r>
            <a:endParaRPr>
              <a:latin typeface="Nunito SemiBold"/>
              <a:ea typeface="Nunito SemiBold"/>
              <a:cs typeface="Nunito SemiBold"/>
              <a:sym typeface="Nunito SemiBold"/>
            </a:endParaRPr>
          </a:p>
        </p:txBody>
      </p:sp>
      <p:cxnSp>
        <p:nvCxnSpPr>
          <p:cNvPr id="208" name="Google Shape;208;p23"/>
          <p:cNvCxnSpPr/>
          <p:nvPr/>
        </p:nvCxnSpPr>
        <p:spPr>
          <a:xfrm>
            <a:off x="6074525" y="1052275"/>
            <a:ext cx="51000" cy="51078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3"/>
          <p:cNvCxnSpPr>
            <a:stCxn id="204" idx="2"/>
            <a:endCxn id="205" idx="1"/>
          </p:cNvCxnSpPr>
          <p:nvPr/>
        </p:nvCxnSpPr>
        <p:spPr>
          <a:xfrm flipH="1" rot="-5400000">
            <a:off x="1321125" y="2322825"/>
            <a:ext cx="523800" cy="743400"/>
          </a:xfrm>
          <a:prstGeom prst="bentConnector2">
            <a:avLst/>
          </a:prstGeom>
          <a:noFill/>
          <a:ln cap="flat" cmpd="sng" w="9525">
            <a:solidFill>
              <a:schemeClr val="dk2"/>
            </a:solidFill>
            <a:prstDash val="solid"/>
            <a:round/>
            <a:headEnd len="med" w="med" type="none"/>
            <a:tailEnd len="med" w="med" type="none"/>
          </a:ln>
        </p:spPr>
      </p:cxnSp>
      <p:cxnSp>
        <p:nvCxnSpPr>
          <p:cNvPr id="210" name="Google Shape;210;p23"/>
          <p:cNvCxnSpPr>
            <a:stCxn id="205" idx="2"/>
            <a:endCxn id="206" idx="1"/>
          </p:cNvCxnSpPr>
          <p:nvPr/>
        </p:nvCxnSpPr>
        <p:spPr>
          <a:xfrm flipH="1" rot="-5400000">
            <a:off x="2780275" y="3092052"/>
            <a:ext cx="485100" cy="997800"/>
          </a:xfrm>
          <a:prstGeom prst="bentConnector2">
            <a:avLst/>
          </a:prstGeom>
          <a:noFill/>
          <a:ln cap="flat" cmpd="sng" w="9525">
            <a:solidFill>
              <a:schemeClr val="dk2"/>
            </a:solidFill>
            <a:prstDash val="solid"/>
            <a:round/>
            <a:headEnd len="med" w="med" type="none"/>
            <a:tailEnd len="med" w="med" type="none"/>
          </a:ln>
        </p:spPr>
      </p:cxnSp>
      <p:cxnSp>
        <p:nvCxnSpPr>
          <p:cNvPr id="211" name="Google Shape;211;p23"/>
          <p:cNvCxnSpPr>
            <a:stCxn id="205" idx="2"/>
            <a:endCxn id="207" idx="1"/>
          </p:cNvCxnSpPr>
          <p:nvPr/>
        </p:nvCxnSpPr>
        <p:spPr>
          <a:xfrm flipH="1" rot="-5400000">
            <a:off x="1932025" y="3940302"/>
            <a:ext cx="2258400" cy="1074600"/>
          </a:xfrm>
          <a:prstGeom prst="bentConnector2">
            <a:avLst/>
          </a:prstGeom>
          <a:noFill/>
          <a:ln cap="flat" cmpd="sng" w="9525">
            <a:solidFill>
              <a:schemeClr val="dk2"/>
            </a:solidFill>
            <a:prstDash val="solid"/>
            <a:round/>
            <a:headEnd len="med" w="med" type="none"/>
            <a:tailEnd len="med" w="med" type="none"/>
          </a:ln>
        </p:spPr>
      </p:cxnSp>
      <p:cxnSp>
        <p:nvCxnSpPr>
          <p:cNvPr id="212" name="Google Shape;212;p23"/>
          <p:cNvCxnSpPr/>
          <p:nvPr/>
        </p:nvCxnSpPr>
        <p:spPr>
          <a:xfrm>
            <a:off x="3861475" y="4432975"/>
            <a:ext cx="0" cy="7260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23"/>
          <p:cNvSpPr txBox="1"/>
          <p:nvPr/>
        </p:nvSpPr>
        <p:spPr>
          <a:xfrm>
            <a:off x="6849325" y="2105925"/>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CSR Receives Notification</a:t>
            </a:r>
            <a:endParaRPr>
              <a:latin typeface="Nunito SemiBold"/>
              <a:ea typeface="Nunito SemiBold"/>
              <a:cs typeface="Nunito SemiBold"/>
              <a:sym typeface="Nunito SemiBold"/>
            </a:endParaRPr>
          </a:p>
        </p:txBody>
      </p:sp>
      <p:sp>
        <p:nvSpPr>
          <p:cNvPr id="214" name="Google Shape;214;p23"/>
          <p:cNvSpPr txBox="1"/>
          <p:nvPr/>
        </p:nvSpPr>
        <p:spPr>
          <a:xfrm>
            <a:off x="7531945" y="3816225"/>
            <a:ext cx="1689300" cy="1175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Information</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about customer orders</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needing follow up</a:t>
            </a:r>
            <a:endParaRPr>
              <a:latin typeface="Nunito SemiBold"/>
              <a:ea typeface="Nunito SemiBold"/>
              <a:cs typeface="Nunito SemiBold"/>
              <a:sym typeface="Nunito SemiBold"/>
            </a:endParaRPr>
          </a:p>
        </p:txBody>
      </p:sp>
      <p:sp>
        <p:nvSpPr>
          <p:cNvPr id="215" name="Google Shape;215;p23"/>
          <p:cNvSpPr txBox="1"/>
          <p:nvPr/>
        </p:nvSpPr>
        <p:spPr>
          <a:xfrm>
            <a:off x="10349350" y="4048728"/>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Calls Customer</a:t>
            </a:r>
            <a:endParaRPr>
              <a:latin typeface="Nunito SemiBold"/>
              <a:ea typeface="Nunito SemiBold"/>
              <a:cs typeface="Nunito SemiBold"/>
              <a:sym typeface="Nunito SemiBold"/>
            </a:endParaRPr>
          </a:p>
        </p:txBody>
      </p:sp>
      <p:cxnSp>
        <p:nvCxnSpPr>
          <p:cNvPr id="216" name="Google Shape;216;p23"/>
          <p:cNvCxnSpPr>
            <a:stCxn id="213" idx="2"/>
            <a:endCxn id="214" idx="0"/>
          </p:cNvCxnSpPr>
          <p:nvPr/>
        </p:nvCxnSpPr>
        <p:spPr>
          <a:xfrm flipH="1" rot="-5400000">
            <a:off x="7434325" y="2874075"/>
            <a:ext cx="926400" cy="957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17" name="Google Shape;217;p23"/>
          <p:cNvSpPr txBox="1"/>
          <p:nvPr/>
        </p:nvSpPr>
        <p:spPr>
          <a:xfrm>
            <a:off x="172975" y="1143850"/>
            <a:ext cx="3101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Option A - Quick Win</a:t>
            </a:r>
            <a:endParaRPr b="1" sz="1800">
              <a:latin typeface="Nunito"/>
              <a:ea typeface="Nunito"/>
              <a:cs typeface="Nunito"/>
              <a:sym typeface="Nunito"/>
            </a:endParaRPr>
          </a:p>
        </p:txBody>
      </p:sp>
      <p:sp>
        <p:nvSpPr>
          <p:cNvPr id="218" name="Google Shape;218;p23"/>
          <p:cNvSpPr txBox="1"/>
          <p:nvPr/>
        </p:nvSpPr>
        <p:spPr>
          <a:xfrm>
            <a:off x="6320375" y="1143850"/>
            <a:ext cx="4754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Option B - Longer Term (more complex)</a:t>
            </a:r>
            <a:endParaRPr b="1" sz="1800">
              <a:latin typeface="Nunito"/>
              <a:ea typeface="Nunito"/>
              <a:cs typeface="Nunito"/>
              <a:sym typeface="Nunito"/>
            </a:endParaRPr>
          </a:p>
        </p:txBody>
      </p:sp>
      <p:cxnSp>
        <p:nvCxnSpPr>
          <p:cNvPr id="219" name="Google Shape;219;p23"/>
          <p:cNvCxnSpPr/>
          <p:nvPr/>
        </p:nvCxnSpPr>
        <p:spPr>
          <a:xfrm>
            <a:off x="9221245" y="4480275"/>
            <a:ext cx="1128000" cy="3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25" name="Google Shape;225;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Current Screens</a:t>
            </a:r>
            <a:endParaRPr/>
          </a:p>
        </p:txBody>
      </p:sp>
      <p:sp>
        <p:nvSpPr>
          <p:cNvPr id="226" name="Google Shape;226;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27" name="Google Shape;227;p24"/>
          <p:cNvSpPr txBox="1"/>
          <p:nvPr/>
        </p:nvSpPr>
        <p:spPr>
          <a:xfrm>
            <a:off x="136000" y="1138700"/>
            <a:ext cx="17739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Sales List</a:t>
            </a:r>
            <a:endParaRPr>
              <a:latin typeface="Nunito SemiBold"/>
              <a:ea typeface="Nunito SemiBold"/>
              <a:cs typeface="Nunito SemiBold"/>
              <a:sym typeface="Nunito SemiBold"/>
            </a:endParaRPr>
          </a:p>
        </p:txBody>
      </p:sp>
      <p:pic>
        <p:nvPicPr>
          <p:cNvPr id="228" name="Google Shape;228;p24"/>
          <p:cNvPicPr preferRelativeResize="0"/>
          <p:nvPr/>
        </p:nvPicPr>
        <p:blipFill rotWithShape="1">
          <a:blip r:embed="rId5">
            <a:alphaModFix/>
          </a:blip>
          <a:srcRect b="0" l="0" r="0" t="0"/>
          <a:stretch/>
        </p:blipFill>
        <p:spPr>
          <a:xfrm>
            <a:off x="7604450" y="988374"/>
            <a:ext cx="2902250" cy="5280425"/>
          </a:xfrm>
          <a:prstGeom prst="rect">
            <a:avLst/>
          </a:prstGeom>
          <a:noFill/>
          <a:ln>
            <a:noFill/>
          </a:ln>
          <a:effectLst>
            <a:outerShdw blurRad="57150" rotWithShape="0" algn="bl" dir="5400000" dist="19050">
              <a:srgbClr val="000000">
                <a:alpha val="50000"/>
              </a:srgbClr>
            </a:outerShdw>
          </a:effectLst>
        </p:spPr>
      </p:pic>
      <p:pic>
        <p:nvPicPr>
          <p:cNvPr id="229" name="Google Shape;229;p24"/>
          <p:cNvPicPr preferRelativeResize="0"/>
          <p:nvPr/>
        </p:nvPicPr>
        <p:blipFill rotWithShape="1">
          <a:blip r:embed="rId6">
            <a:alphaModFix/>
          </a:blip>
          <a:srcRect b="0" l="1143" r="1143" t="0"/>
          <a:stretch/>
        </p:blipFill>
        <p:spPr>
          <a:xfrm>
            <a:off x="2037225" y="988363"/>
            <a:ext cx="2902248" cy="5280426"/>
          </a:xfrm>
          <a:prstGeom prst="rect">
            <a:avLst/>
          </a:prstGeom>
          <a:noFill/>
          <a:ln>
            <a:noFill/>
          </a:ln>
          <a:effectLst>
            <a:outerShdw blurRad="57150" rotWithShape="0" algn="bl" dir="5400000" dist="19050">
              <a:srgbClr val="000000">
                <a:alpha val="50000"/>
              </a:srgbClr>
            </a:outerShdw>
          </a:effectLst>
        </p:spPr>
      </p:pic>
      <p:sp>
        <p:nvSpPr>
          <p:cNvPr id="230" name="Google Shape;230;p24"/>
          <p:cNvSpPr txBox="1"/>
          <p:nvPr/>
        </p:nvSpPr>
        <p:spPr>
          <a:xfrm>
            <a:off x="5868375" y="1069250"/>
            <a:ext cx="14064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Home Screen</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6" name="Google Shape;236;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Primary </a:t>
            </a:r>
            <a:r>
              <a:rPr lang="en-US"/>
              <a:t>Proposed Improvements</a:t>
            </a:r>
            <a:endParaRPr/>
          </a:p>
        </p:txBody>
      </p:sp>
      <p:sp>
        <p:nvSpPr>
          <p:cNvPr id="237" name="Google Shape;237;p25"/>
          <p:cNvSpPr txBox="1"/>
          <p:nvPr>
            <p:ph idx="1" type="subTitle"/>
          </p:nvPr>
        </p:nvSpPr>
        <p:spPr>
          <a:xfrm>
            <a:off x="458699" y="1155445"/>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rPr lang="en-US" sz="1800"/>
              <a:t>Ensuring that the app can be used by CSRs to manage their customer orders would help increase sales. To support this, the main improvements proposed include:</a:t>
            </a:r>
            <a:endParaRPr sz="1800"/>
          </a:p>
          <a:p>
            <a:pPr indent="-342900" lvl="0" marL="457200" rtl="0" algn="l">
              <a:lnSpc>
                <a:spcPct val="120000"/>
              </a:lnSpc>
              <a:spcBef>
                <a:spcPts val="2000"/>
              </a:spcBef>
              <a:spcAft>
                <a:spcPts val="0"/>
              </a:spcAft>
              <a:buSzPts val="1800"/>
              <a:buAutoNum type="arabicPeriod"/>
            </a:pPr>
            <a:r>
              <a:rPr lang="en-US" sz="1800"/>
              <a:t>Segment customer orders into specific lists that reflect the sales pipeline:</a:t>
            </a:r>
            <a:endParaRPr sz="1800"/>
          </a:p>
          <a:p>
            <a:pPr indent="-342900" lvl="1" marL="914400" rtl="0" algn="l">
              <a:lnSpc>
                <a:spcPct val="115000"/>
              </a:lnSpc>
              <a:spcBef>
                <a:spcPts val="0"/>
              </a:spcBef>
              <a:spcAft>
                <a:spcPts val="0"/>
              </a:spcAft>
              <a:buClr>
                <a:srgbClr val="000000"/>
              </a:buClr>
              <a:buSzPts val="1800"/>
              <a:buFont typeface="Nunito"/>
              <a:buAutoNum type="alphaLcPeriod"/>
            </a:pPr>
            <a:r>
              <a:rPr lang="en-US" sz="1800">
                <a:solidFill>
                  <a:srgbClr val="000000"/>
                </a:solidFill>
                <a:latin typeface="Nunito"/>
                <a:ea typeface="Nunito"/>
                <a:cs typeface="Nunito"/>
                <a:sym typeface="Nunito"/>
              </a:rPr>
              <a:t>Leads: New customers that have been signed up but have not saved any money yet</a:t>
            </a:r>
            <a:endParaRPr sz="1800">
              <a:solidFill>
                <a:srgbClr val="000000"/>
              </a:solidFill>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AutoNum type="alphaLcPeriod"/>
            </a:pPr>
            <a:r>
              <a:rPr lang="en-US" sz="1800">
                <a:solidFill>
                  <a:srgbClr val="000000"/>
                </a:solidFill>
                <a:latin typeface="Nunito"/>
                <a:ea typeface="Nunito"/>
                <a:cs typeface="Nunito"/>
                <a:sym typeface="Nunito"/>
              </a:rPr>
              <a:t>Savings: Customer orders that are being actively topped-up over time (save)</a:t>
            </a:r>
            <a:endParaRPr sz="1800">
              <a:solidFill>
                <a:srgbClr val="000000"/>
              </a:solidFill>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AutoNum type="alphaLcPeriod"/>
            </a:pPr>
            <a:r>
              <a:rPr lang="en-US" sz="1800">
                <a:solidFill>
                  <a:srgbClr val="000000"/>
                </a:solidFill>
                <a:latin typeface="Nunito"/>
                <a:ea typeface="Nunito"/>
                <a:cs typeface="Nunito"/>
                <a:sym typeface="Nunito"/>
              </a:rPr>
              <a:t>Paid: Customer orders that have been paid for their item in full / have completed saving</a:t>
            </a:r>
            <a:endParaRPr sz="1800">
              <a:solidFill>
                <a:srgbClr val="000000"/>
              </a:solidFill>
              <a:latin typeface="Nunito"/>
              <a:ea typeface="Nunito"/>
              <a:cs typeface="Nunito"/>
              <a:sym typeface="Nunito"/>
            </a:endParaRPr>
          </a:p>
          <a:p>
            <a:pPr indent="-342900" lvl="1" marL="914400" rtl="0" algn="l">
              <a:lnSpc>
                <a:spcPct val="115000"/>
              </a:lnSpc>
              <a:spcBef>
                <a:spcPts val="0"/>
              </a:spcBef>
              <a:spcAft>
                <a:spcPts val="0"/>
              </a:spcAft>
              <a:buClr>
                <a:srgbClr val="000000"/>
              </a:buClr>
              <a:buSzPts val="1800"/>
              <a:buFont typeface="Nunito"/>
              <a:buAutoNum type="alphaLcPeriod"/>
            </a:pPr>
            <a:r>
              <a:rPr lang="en-US" sz="1800">
                <a:solidFill>
                  <a:srgbClr val="000000"/>
                </a:solidFill>
                <a:latin typeface="Nunito"/>
                <a:ea typeface="Nunito"/>
                <a:cs typeface="Nunito"/>
                <a:sym typeface="Nunito"/>
              </a:rPr>
              <a:t>Sales: Fulfilled orders</a:t>
            </a:r>
            <a:endParaRPr sz="1800">
              <a:solidFill>
                <a:srgbClr val="000000"/>
              </a:solidFill>
              <a:latin typeface="Nunito"/>
              <a:ea typeface="Nunito"/>
              <a:cs typeface="Nunito"/>
              <a:sym typeface="Nunito"/>
            </a:endParaRPr>
          </a:p>
          <a:p>
            <a:pPr indent="0" lvl="0" marL="457200" rtl="0" algn="l">
              <a:lnSpc>
                <a:spcPct val="115000"/>
              </a:lnSpc>
              <a:spcBef>
                <a:spcPts val="0"/>
              </a:spcBef>
              <a:spcAft>
                <a:spcPts val="0"/>
              </a:spcAft>
              <a:buNone/>
            </a:pPr>
            <a:r>
              <a:t/>
            </a:r>
            <a:endParaRPr sz="1800">
              <a:solidFill>
                <a:srgbClr val="000000"/>
              </a:solidFill>
              <a:latin typeface="Nunito"/>
              <a:ea typeface="Nunito"/>
              <a:cs typeface="Nunito"/>
              <a:sym typeface="Nunito"/>
            </a:endParaRPr>
          </a:p>
          <a:p>
            <a:pPr indent="-342900" lvl="0" marL="457200" rtl="0" algn="l">
              <a:lnSpc>
                <a:spcPct val="120000"/>
              </a:lnSpc>
              <a:spcBef>
                <a:spcPts val="1000"/>
              </a:spcBef>
              <a:spcAft>
                <a:spcPts val="0"/>
              </a:spcAft>
              <a:buSzPts val="1800"/>
              <a:buAutoNum type="arabicPeriod"/>
            </a:pPr>
            <a:r>
              <a:rPr lang="en-US" sz="1800"/>
              <a:t>Introduce the ability to filter their customer orders:</a:t>
            </a:r>
            <a:endParaRPr sz="1800"/>
          </a:p>
          <a:p>
            <a:pPr indent="-342900" lvl="1" marL="914400" rtl="0" algn="l">
              <a:lnSpc>
                <a:spcPct val="120000"/>
              </a:lnSpc>
              <a:spcBef>
                <a:spcPts val="0"/>
              </a:spcBef>
              <a:spcAft>
                <a:spcPts val="0"/>
              </a:spcAft>
              <a:buSzPts val="1800"/>
              <a:buFont typeface="Nunito"/>
              <a:buAutoNum type="alphaLcPeriod"/>
            </a:pPr>
            <a:r>
              <a:rPr lang="en-US" sz="1800">
                <a:latin typeface="Nunito"/>
                <a:ea typeface="Nunito"/>
                <a:cs typeface="Nunito"/>
                <a:sym typeface="Nunito"/>
              </a:rPr>
              <a:t>Filter by dates </a:t>
            </a:r>
            <a:endParaRPr sz="1800">
              <a:latin typeface="Nunito"/>
              <a:ea typeface="Nunito"/>
              <a:cs typeface="Nunito"/>
              <a:sym typeface="Nunito"/>
            </a:endParaRPr>
          </a:p>
          <a:p>
            <a:pPr indent="-342900" lvl="1" marL="914400" rtl="0" algn="l">
              <a:lnSpc>
                <a:spcPct val="120000"/>
              </a:lnSpc>
              <a:spcBef>
                <a:spcPts val="0"/>
              </a:spcBef>
              <a:spcAft>
                <a:spcPts val="0"/>
              </a:spcAft>
              <a:buSzPts val="1800"/>
              <a:buFont typeface="Nunito"/>
              <a:buAutoNum type="alphaLcPeriod"/>
            </a:pPr>
            <a:r>
              <a:rPr lang="en-US" sz="1800">
                <a:latin typeface="Nunito"/>
                <a:ea typeface="Nunito"/>
                <a:cs typeface="Nunito"/>
                <a:sym typeface="Nunito"/>
              </a:rPr>
              <a:t>Filter by the type of customer order</a:t>
            </a:r>
            <a:endParaRPr sz="1800">
              <a:latin typeface="Nunito"/>
              <a:ea typeface="Nunito"/>
              <a:cs typeface="Nunito"/>
              <a:sym typeface="Nunito"/>
            </a:endParaRPr>
          </a:p>
          <a:p>
            <a:pPr indent="0" lvl="0" marL="0" rtl="0" algn="l">
              <a:lnSpc>
                <a:spcPct val="120000"/>
              </a:lnSpc>
              <a:spcBef>
                <a:spcPts val="2000"/>
              </a:spcBef>
              <a:spcAft>
                <a:spcPts val="2000"/>
              </a:spcAft>
              <a:buNone/>
            </a:pPr>
            <a:r>
              <a:t/>
            </a:r>
            <a:endParaRPr sz="1600"/>
          </a:p>
        </p:txBody>
      </p:sp>
      <p:sp>
        <p:nvSpPr>
          <p:cNvPr id="238" name="Google Shape;23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4" name="Google Shape;244;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Second</a:t>
            </a:r>
            <a:r>
              <a:rPr lang="en-US"/>
              <a:t>ary Proposed Improvements</a:t>
            </a:r>
            <a:endParaRPr/>
          </a:p>
        </p:txBody>
      </p:sp>
      <p:sp>
        <p:nvSpPr>
          <p:cNvPr id="245" name="Google Shape;245;p26"/>
          <p:cNvSpPr txBox="1"/>
          <p:nvPr>
            <p:ph idx="1" type="subTitle"/>
          </p:nvPr>
        </p:nvSpPr>
        <p:spPr>
          <a:xfrm>
            <a:off x="458699" y="1003045"/>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t/>
            </a:r>
            <a:endParaRPr sz="1700">
              <a:highlight>
                <a:srgbClr val="FCE5CD"/>
              </a:highlight>
            </a:endParaRPr>
          </a:p>
          <a:p>
            <a:pPr indent="0" lvl="0" marL="0" rtl="0" algn="l">
              <a:lnSpc>
                <a:spcPct val="120000"/>
              </a:lnSpc>
              <a:spcBef>
                <a:spcPts val="2000"/>
              </a:spcBef>
              <a:spcAft>
                <a:spcPts val="0"/>
              </a:spcAft>
              <a:buNone/>
            </a:pPr>
            <a:r>
              <a:rPr lang="en-US" sz="1800"/>
              <a:t>Improving the user experience for both sales and general customers using the app:</a:t>
            </a:r>
            <a:endParaRPr sz="1800"/>
          </a:p>
          <a:p>
            <a:pPr indent="-342900" lvl="0" marL="457200" rtl="0" algn="l">
              <a:lnSpc>
                <a:spcPct val="120000"/>
              </a:lnSpc>
              <a:spcBef>
                <a:spcPts val="2000"/>
              </a:spcBef>
              <a:spcAft>
                <a:spcPts val="0"/>
              </a:spcAft>
              <a:buSzPts val="1800"/>
              <a:buAutoNum type="arabicPeriod"/>
            </a:pPr>
            <a:r>
              <a:rPr lang="en-US" sz="1800"/>
              <a:t>Revised navigation within the app from the home page</a:t>
            </a:r>
            <a:endParaRPr sz="1800"/>
          </a:p>
          <a:p>
            <a:pPr indent="-342900" lvl="0" marL="457200" rtl="0" algn="l">
              <a:lnSpc>
                <a:spcPct val="120000"/>
              </a:lnSpc>
              <a:spcBef>
                <a:spcPts val="0"/>
              </a:spcBef>
              <a:spcAft>
                <a:spcPts val="0"/>
              </a:spcAft>
              <a:buSzPts val="1800"/>
              <a:buAutoNum type="arabicPeriod"/>
            </a:pPr>
            <a:r>
              <a:rPr lang="en-US" sz="1800"/>
              <a:t>Revised copy of various CTAs</a:t>
            </a:r>
            <a:endParaRPr sz="1800"/>
          </a:p>
          <a:p>
            <a:pPr indent="-342900" lvl="0" marL="457200" rtl="0" algn="l">
              <a:lnSpc>
                <a:spcPct val="120000"/>
              </a:lnSpc>
              <a:spcBef>
                <a:spcPts val="0"/>
              </a:spcBef>
              <a:spcAft>
                <a:spcPts val="0"/>
              </a:spcAft>
              <a:buSzPts val="1800"/>
              <a:buAutoNum type="arabicPeriod"/>
            </a:pPr>
            <a:r>
              <a:rPr lang="en-US" sz="1800"/>
              <a:t>Updated UI</a:t>
            </a:r>
            <a:endParaRPr sz="1800"/>
          </a:p>
          <a:p>
            <a:pPr indent="-342900" lvl="0" marL="457200" rtl="0" algn="l">
              <a:lnSpc>
                <a:spcPct val="120000"/>
              </a:lnSpc>
              <a:spcBef>
                <a:spcPts val="0"/>
              </a:spcBef>
              <a:spcAft>
                <a:spcPts val="0"/>
              </a:spcAft>
              <a:buSzPts val="1800"/>
              <a:buAutoNum type="arabicPeriod"/>
            </a:pPr>
            <a:r>
              <a:rPr lang="en-US" sz="1800"/>
              <a:t>Increasing logged-in session length</a:t>
            </a:r>
            <a:endParaRPr sz="1800"/>
          </a:p>
        </p:txBody>
      </p:sp>
      <p:sp>
        <p:nvSpPr>
          <p:cNvPr id="246" name="Google Shape;24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idx="1" type="subTitle"/>
          </p:nvPr>
        </p:nvSpPr>
        <p:spPr>
          <a:xfrm>
            <a:off x="458725" y="951476"/>
            <a:ext cx="11274600" cy="536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Overview of the </a:t>
            </a:r>
            <a:r>
              <a:rPr lang="en-US" sz="1600"/>
              <a:t>changes proposed are the following:</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p:txBody>
      </p:sp>
      <p:sp>
        <p:nvSpPr>
          <p:cNvPr id="253" name="Google Shape;253;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 of Scope for Improvements</a:t>
            </a:r>
            <a:endParaRPr/>
          </a:p>
        </p:txBody>
      </p:sp>
      <p:sp>
        <p:nvSpPr>
          <p:cNvPr id="254" name="Google Shape;254;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5" name="Google Shape;255;p27"/>
          <p:cNvGraphicFramePr/>
          <p:nvPr/>
        </p:nvGraphicFramePr>
        <p:xfrm>
          <a:off x="876300" y="1638300"/>
          <a:ext cx="3000000" cy="3000000"/>
        </p:xfrm>
        <a:graphic>
          <a:graphicData uri="http://schemas.openxmlformats.org/drawingml/2006/table">
            <a:tbl>
              <a:tblPr>
                <a:noFill/>
                <a:tableStyleId>{C7E23430-728B-4674-8A44-426B9B479EDB}</a:tableStyleId>
              </a:tblPr>
              <a:tblGrid>
                <a:gridCol w="3236525"/>
                <a:gridCol w="7050475"/>
              </a:tblGrid>
              <a:tr h="381000">
                <a:tc>
                  <a:txBody>
                    <a:bodyPr/>
                    <a:lstStyle/>
                    <a:p>
                      <a:pPr indent="0" lvl="0" marL="0" rtl="0" algn="l">
                        <a:spcBef>
                          <a:spcPts val="0"/>
                        </a:spcBef>
                        <a:spcAft>
                          <a:spcPts val="0"/>
                        </a:spcAft>
                        <a:buNone/>
                      </a:pPr>
                      <a:r>
                        <a:rPr lang="en-US" sz="1650">
                          <a:latin typeface="Nunito"/>
                          <a:ea typeface="Nunito"/>
                          <a:cs typeface="Nunito"/>
                          <a:sym typeface="Nunito"/>
                        </a:rPr>
                        <a:t>Scope areas</a:t>
                      </a:r>
                      <a:endParaRPr sz="1650">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sz="1650">
                          <a:latin typeface="Nunito"/>
                          <a:ea typeface="Nunito"/>
                          <a:cs typeface="Nunito"/>
                          <a:sym typeface="Nunito"/>
                        </a:rPr>
                        <a:t>Changes/Details</a:t>
                      </a:r>
                      <a:endParaRPr sz="165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Customer Order Segmentation</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SzPts val="1650"/>
                        <a:buFont typeface="Nunito"/>
                        <a:buChar char="●"/>
                      </a:pPr>
                      <a:r>
                        <a:rPr lang="en-US" sz="1650">
                          <a:latin typeface="Nunito"/>
                          <a:ea typeface="Nunito"/>
                          <a:cs typeface="Nunito"/>
                          <a:sym typeface="Nunito"/>
                        </a:rPr>
                        <a:t>Separate the types of orders into specific pipeline-based lists</a:t>
                      </a:r>
                      <a:endParaRPr sz="1650">
                        <a:latin typeface="Nunito"/>
                        <a:ea typeface="Nunito"/>
                        <a:cs typeface="Nunito"/>
                        <a:sym typeface="Nunito"/>
                      </a:endParaRPr>
                    </a:p>
                    <a:p>
                      <a:pPr indent="-333375" lvl="0" marL="457200" rtl="0" algn="l">
                        <a:spcBef>
                          <a:spcPts val="0"/>
                        </a:spcBef>
                        <a:spcAft>
                          <a:spcPts val="0"/>
                        </a:spcAft>
                        <a:buSzPts val="1650"/>
                        <a:buFont typeface="Nunito"/>
                        <a:buChar char="●"/>
                      </a:pPr>
                      <a:r>
                        <a:rPr lang="en-US" sz="1650">
                          <a:latin typeface="Nunito"/>
                          <a:ea typeface="Nunito"/>
                          <a:cs typeface="Nunito"/>
                          <a:sym typeface="Nunito"/>
                        </a:rPr>
                        <a:t>Organize customer orders based on recency in customer account activity (most recent at the top of each list)</a:t>
                      </a:r>
                      <a:endParaRPr sz="1650">
                        <a:latin typeface="Nunito"/>
                        <a:ea typeface="Nunito"/>
                        <a:cs typeface="Nunito"/>
                        <a:sym typeface="Nunito"/>
                      </a:endParaRPr>
                    </a:p>
                    <a:p>
                      <a:pPr indent="-333375" lvl="0" marL="457200" rtl="0" algn="l">
                        <a:spcBef>
                          <a:spcPts val="0"/>
                        </a:spcBef>
                        <a:spcAft>
                          <a:spcPts val="0"/>
                        </a:spcAft>
                        <a:buSzPts val="1650"/>
                        <a:buFont typeface="Nunito"/>
                        <a:buChar char="●"/>
                      </a:pPr>
                      <a:r>
                        <a:rPr lang="en-US" sz="1650">
                          <a:latin typeface="Nunito"/>
                          <a:ea typeface="Nunito"/>
                          <a:cs typeface="Nunito"/>
                          <a:sym typeface="Nunito"/>
                        </a:rPr>
                        <a:t>Include the number of orders in each list</a:t>
                      </a:r>
                      <a:endParaRPr sz="1650">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Update the lists in real-time based on customer account </a:t>
                      </a:r>
                      <a:r>
                        <a:rPr lang="en-US" sz="1650">
                          <a:solidFill>
                            <a:schemeClr val="dk1"/>
                          </a:solidFill>
                          <a:latin typeface="Nunito"/>
                          <a:ea typeface="Nunito"/>
                          <a:cs typeface="Nunito"/>
                          <a:sym typeface="Nunito"/>
                        </a:rPr>
                        <a:t>activity</a:t>
                      </a:r>
                      <a:endParaRPr sz="1650">
                        <a:solidFill>
                          <a:schemeClr val="dk1"/>
                        </a:solidFill>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Customer Order Filter</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A</a:t>
                      </a:r>
                      <a:r>
                        <a:rPr lang="en-US" sz="1650">
                          <a:solidFill>
                            <a:schemeClr val="dk1"/>
                          </a:solidFill>
                          <a:latin typeface="Nunito"/>
                          <a:ea typeface="Nunito"/>
                          <a:cs typeface="Nunito"/>
                          <a:sym typeface="Nunito"/>
                        </a:rPr>
                        <a:t>bility to filter the lists</a:t>
                      </a:r>
                      <a:r>
                        <a:rPr lang="en-US" sz="1650">
                          <a:solidFill>
                            <a:schemeClr val="dk1"/>
                          </a:solidFill>
                          <a:latin typeface="Nunito"/>
                          <a:ea typeface="Nunito"/>
                          <a:cs typeface="Nunito"/>
                          <a:sym typeface="Nunito"/>
                        </a:rPr>
                        <a:t> by specific dates </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A</a:t>
                      </a:r>
                      <a:r>
                        <a:rPr lang="en-US" sz="1650">
                          <a:solidFill>
                            <a:schemeClr val="dk1"/>
                          </a:solidFill>
                          <a:latin typeface="Nunito"/>
                          <a:ea typeface="Nunito"/>
                          <a:cs typeface="Nunito"/>
                          <a:sym typeface="Nunito"/>
                        </a:rPr>
                        <a:t>bility to filter the lists</a:t>
                      </a:r>
                      <a:r>
                        <a:rPr lang="en-US" sz="1650">
                          <a:solidFill>
                            <a:schemeClr val="dk1"/>
                          </a:solidFill>
                          <a:latin typeface="Nunito"/>
                          <a:ea typeface="Nunito"/>
                          <a:cs typeface="Nunito"/>
                          <a:sym typeface="Nunito"/>
                        </a:rPr>
                        <a:t> by order type</a:t>
                      </a:r>
                      <a:endParaRPr sz="1650">
                        <a:solidFill>
                          <a:schemeClr val="dk1"/>
                        </a:solidFill>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Navigation</a:t>
                      </a:r>
                      <a:endParaRPr sz="1650">
                        <a:latin typeface="Nunito"/>
                        <a:ea typeface="Nunito"/>
                        <a:cs typeface="Nunito"/>
                        <a:sym typeface="Nunito"/>
                      </a:endParaRPr>
                    </a:p>
                  </a:txBody>
                  <a:tcPr marT="91425" marB="91425" marR="91425" marL="91425" anchor="ctr"/>
                </a:tc>
                <a:tc>
                  <a:txBody>
                    <a:bodyPr/>
                    <a:lstStyle/>
                    <a:p>
                      <a:pPr indent="-333375" lvl="0" marL="457200" marR="0" rtl="0" algn="l">
                        <a:lnSpc>
                          <a:spcPct val="100000"/>
                        </a:lnSpc>
                        <a:spcBef>
                          <a:spcPts val="0"/>
                        </a:spcBef>
                        <a:spcAft>
                          <a:spcPts val="0"/>
                        </a:spcAft>
                        <a:buSzPts val="1650"/>
                        <a:buFont typeface="Nunito"/>
                        <a:buChar char="●"/>
                      </a:pPr>
                      <a:r>
                        <a:rPr lang="en-US" sz="1650">
                          <a:solidFill>
                            <a:schemeClr val="dk1"/>
                          </a:solidFill>
                          <a:latin typeface="Nunito"/>
                          <a:ea typeface="Nunito"/>
                          <a:cs typeface="Nunito"/>
                          <a:sym typeface="Nunito"/>
                        </a:rPr>
                        <a:t>Move</a:t>
                      </a:r>
                      <a:r>
                        <a:rPr lang="en-US" sz="1650">
                          <a:solidFill>
                            <a:schemeClr val="dk1"/>
                          </a:solidFill>
                          <a:latin typeface="Nunito"/>
                          <a:ea typeface="Nunito"/>
                          <a:cs typeface="Nunito"/>
                          <a:sym typeface="Nunito"/>
                        </a:rPr>
                        <a:t> ‘My Account’ to the bottom navigation bar </a:t>
                      </a:r>
                      <a:endParaRPr sz="1650">
                        <a:solidFill>
                          <a:schemeClr val="dk1"/>
                        </a:solidFill>
                        <a:latin typeface="Nunito"/>
                        <a:ea typeface="Nunito"/>
                        <a:cs typeface="Nunito"/>
                        <a:sym typeface="Nunito"/>
                      </a:endParaRPr>
                    </a:p>
                    <a:p>
                      <a:pPr indent="-333375" lvl="0" marL="457200" marR="0" rtl="0" algn="l">
                        <a:lnSpc>
                          <a:spcPct val="100000"/>
                        </a:lnSpc>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Include more navigation links on the Home Page</a:t>
                      </a:r>
                      <a:endParaRPr sz="1650">
                        <a:solidFill>
                          <a:schemeClr val="dk1"/>
                        </a:solidFill>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Session Length</a:t>
                      </a:r>
                      <a:endParaRPr sz="1650">
                        <a:latin typeface="Nunito"/>
                        <a:ea typeface="Nunito"/>
                        <a:cs typeface="Nunito"/>
                        <a:sym typeface="Nunito"/>
                      </a:endParaRPr>
                    </a:p>
                  </a:txBody>
                  <a:tcPr marT="91425" marB="91425" marR="91425" marL="91425" anchor="ctr"/>
                </a:tc>
                <a:tc>
                  <a:txBody>
                    <a:bodyPr/>
                    <a:lstStyle/>
                    <a:p>
                      <a:pPr indent="-333375" lvl="0" marL="457200" marR="0" rtl="0" algn="l">
                        <a:lnSpc>
                          <a:spcPct val="100000"/>
                        </a:lnSpc>
                        <a:spcBef>
                          <a:spcPts val="0"/>
                        </a:spcBef>
                        <a:spcAft>
                          <a:spcPts val="0"/>
                        </a:spcAft>
                        <a:buSzPts val="1650"/>
                        <a:buFont typeface="Nunito"/>
                        <a:buChar char="●"/>
                      </a:pPr>
                      <a:r>
                        <a:rPr lang="en-US" sz="1650">
                          <a:latin typeface="Nunito"/>
                          <a:ea typeface="Nunito"/>
                          <a:cs typeface="Nunito"/>
                          <a:sym typeface="Nunito"/>
                        </a:rPr>
                        <a:t>Increase session length from 5 seconds to 35 seconds</a:t>
                      </a:r>
                      <a:endParaRPr sz="165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UI Updates</a:t>
                      </a:r>
                      <a:endParaRPr sz="1650">
                        <a:latin typeface="Nunito"/>
                        <a:ea typeface="Nunito"/>
                        <a:cs typeface="Nunito"/>
                        <a:sym typeface="Nunito"/>
                      </a:endParaRPr>
                    </a:p>
                  </a:txBody>
                  <a:tcPr marT="91425" marB="91425" marR="91425" marL="91425" anchor="ctr"/>
                </a:tc>
                <a:tc>
                  <a:txBody>
                    <a:bodyPr/>
                    <a:lstStyle/>
                    <a:p>
                      <a:pPr indent="-333375" lvl="0" marL="457200" marR="0" rtl="0" algn="l">
                        <a:lnSpc>
                          <a:spcPct val="100000"/>
                        </a:lnSpc>
                        <a:spcBef>
                          <a:spcPts val="0"/>
                        </a:spcBef>
                        <a:spcAft>
                          <a:spcPts val="0"/>
                        </a:spcAft>
                        <a:buSzPts val="1650"/>
                        <a:buFont typeface="Nunito"/>
                        <a:buChar char="●"/>
                      </a:pPr>
                      <a:r>
                        <a:rPr lang="en-US" sz="1650">
                          <a:latin typeface="Nunito"/>
                          <a:ea typeface="Nunito"/>
                          <a:cs typeface="Nunito"/>
                          <a:sym typeface="Nunito"/>
                        </a:rPr>
                        <a:t>Home page and Make Money Page UI updates</a:t>
                      </a:r>
                      <a:endParaRPr sz="165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650">
                          <a:latin typeface="Nunito"/>
                          <a:ea typeface="Nunito"/>
                          <a:cs typeface="Nunito"/>
                          <a:sym typeface="Nunito"/>
                        </a:rPr>
                        <a:t>Copy Changes</a:t>
                      </a:r>
                      <a:endParaRPr sz="1650">
                        <a:latin typeface="Nunito"/>
                        <a:ea typeface="Nunito"/>
                        <a:cs typeface="Nunito"/>
                        <a:sym typeface="Nunito"/>
                      </a:endParaRPr>
                    </a:p>
                  </a:txBody>
                  <a:tcPr marT="91425" marB="91425" marR="91425" marL="91425" anchor="ctr"/>
                </a:tc>
                <a:tc>
                  <a:txBody>
                    <a:bodyPr/>
                    <a:lstStyle/>
                    <a:p>
                      <a:pPr indent="-333375" lvl="0" marL="457200" marR="0" rtl="0" algn="l">
                        <a:lnSpc>
                          <a:spcPct val="100000"/>
                        </a:lnSpc>
                        <a:spcBef>
                          <a:spcPts val="0"/>
                        </a:spcBef>
                        <a:spcAft>
                          <a:spcPts val="0"/>
                        </a:spcAft>
                        <a:buSzPts val="1650"/>
                        <a:buFont typeface="Nunito"/>
                        <a:buChar char="●"/>
                      </a:pPr>
                      <a:r>
                        <a:rPr lang="en-US" sz="1650">
                          <a:latin typeface="Nunito"/>
                          <a:ea typeface="Nunito"/>
                          <a:cs typeface="Nunito"/>
                          <a:sym typeface="Nunito"/>
                        </a:rPr>
                        <a:t>Make relevant information clearer </a:t>
                      </a:r>
                      <a:endParaRPr sz="1650">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